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71" r:id="rId2"/>
    <p:sldId id="824" r:id="rId3"/>
    <p:sldId id="867" r:id="rId4"/>
    <p:sldId id="864" r:id="rId5"/>
    <p:sldId id="865" r:id="rId6"/>
    <p:sldId id="892" r:id="rId7"/>
    <p:sldId id="893" r:id="rId8"/>
    <p:sldId id="894" r:id="rId9"/>
    <p:sldId id="860" r:id="rId10"/>
    <p:sldId id="853" r:id="rId11"/>
    <p:sldId id="859" r:id="rId12"/>
    <p:sldId id="854" r:id="rId13"/>
    <p:sldId id="856" r:id="rId14"/>
    <p:sldId id="857" r:id="rId15"/>
    <p:sldId id="821" r:id="rId16"/>
    <p:sldId id="866" r:id="rId17"/>
    <p:sldId id="858" r:id="rId18"/>
    <p:sldId id="831" r:id="rId19"/>
    <p:sldId id="891" r:id="rId20"/>
    <p:sldId id="846" r:id="rId21"/>
    <p:sldId id="825" r:id="rId22"/>
    <p:sldId id="844" r:id="rId23"/>
    <p:sldId id="848" r:id="rId24"/>
    <p:sldId id="849" r:id="rId25"/>
    <p:sldId id="873" r:id="rId26"/>
    <p:sldId id="850" r:id="rId27"/>
    <p:sldId id="847" r:id="rId28"/>
    <p:sldId id="861" r:id="rId29"/>
    <p:sldId id="872" r:id="rId30"/>
    <p:sldId id="874" r:id="rId31"/>
    <p:sldId id="845" r:id="rId32"/>
    <p:sldId id="862" r:id="rId33"/>
    <p:sldId id="828" r:id="rId34"/>
    <p:sldId id="830" r:id="rId35"/>
    <p:sldId id="863" r:id="rId36"/>
    <p:sldId id="833" r:id="rId37"/>
    <p:sldId id="827" r:id="rId38"/>
    <p:sldId id="834" r:id="rId39"/>
    <p:sldId id="868" r:id="rId40"/>
    <p:sldId id="826" r:id="rId41"/>
    <p:sldId id="869" r:id="rId42"/>
    <p:sldId id="836" r:id="rId43"/>
    <p:sldId id="870" r:id="rId44"/>
    <p:sldId id="871" r:id="rId45"/>
    <p:sldId id="852" r:id="rId46"/>
    <p:sldId id="875" r:id="rId47"/>
    <p:sldId id="884" r:id="rId48"/>
    <p:sldId id="886" r:id="rId49"/>
    <p:sldId id="888" r:id="rId50"/>
    <p:sldId id="877" r:id="rId51"/>
    <p:sldId id="889" r:id="rId52"/>
    <p:sldId id="890" r:id="rId53"/>
    <p:sldId id="878" r:id="rId54"/>
    <p:sldId id="879" r:id="rId55"/>
    <p:sldId id="880" r:id="rId56"/>
    <p:sldId id="876" r:id="rId57"/>
    <p:sldId id="883" r:id="rId58"/>
    <p:sldId id="881" r:id="rId59"/>
    <p:sldId id="882" r:id="rId60"/>
    <p:sldId id="895" r:id="rId61"/>
    <p:sldId id="897" r:id="rId62"/>
    <p:sldId id="898" r:id="rId63"/>
    <p:sldId id="899" r:id="rId64"/>
    <p:sldId id="900" r:id="rId65"/>
    <p:sldId id="885"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824"/>
            <p14:sldId id="867"/>
            <p14:sldId id="864"/>
            <p14:sldId id="865"/>
            <p14:sldId id="892"/>
            <p14:sldId id="893"/>
            <p14:sldId id="894"/>
            <p14:sldId id="860"/>
            <p14:sldId id="853"/>
            <p14:sldId id="859"/>
            <p14:sldId id="854"/>
            <p14:sldId id="856"/>
            <p14:sldId id="857"/>
            <p14:sldId id="821"/>
            <p14:sldId id="866"/>
            <p14:sldId id="858"/>
            <p14:sldId id="831"/>
            <p14:sldId id="891"/>
            <p14:sldId id="846"/>
            <p14:sldId id="825"/>
            <p14:sldId id="844"/>
            <p14:sldId id="848"/>
            <p14:sldId id="849"/>
            <p14:sldId id="873"/>
            <p14:sldId id="850"/>
            <p14:sldId id="847"/>
            <p14:sldId id="861"/>
            <p14:sldId id="872"/>
            <p14:sldId id="874"/>
            <p14:sldId id="845"/>
            <p14:sldId id="862"/>
            <p14:sldId id="828"/>
            <p14:sldId id="830"/>
            <p14:sldId id="863"/>
            <p14:sldId id="833"/>
            <p14:sldId id="827"/>
            <p14:sldId id="834"/>
            <p14:sldId id="868"/>
            <p14:sldId id="826"/>
            <p14:sldId id="869"/>
            <p14:sldId id="836"/>
            <p14:sldId id="870"/>
            <p14:sldId id="871"/>
            <p14:sldId id="852"/>
            <p14:sldId id="875"/>
            <p14:sldId id="884"/>
            <p14:sldId id="886"/>
            <p14:sldId id="888"/>
            <p14:sldId id="877"/>
            <p14:sldId id="889"/>
            <p14:sldId id="890"/>
            <p14:sldId id="878"/>
            <p14:sldId id="879"/>
            <p14:sldId id="880"/>
            <p14:sldId id="876"/>
            <p14:sldId id="883"/>
            <p14:sldId id="881"/>
            <p14:sldId id="882"/>
            <p14:sldId id="895"/>
            <p14:sldId id="897"/>
            <p14:sldId id="898"/>
            <p14:sldId id="899"/>
            <p14:sldId id="900"/>
            <p14:sldId id="8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7" autoAdjust="0"/>
    <p:restoredTop sz="91040" autoAdjust="0"/>
  </p:normalViewPr>
  <p:slideViewPr>
    <p:cSldViewPr>
      <p:cViewPr varScale="1">
        <p:scale>
          <a:sx n="118" d="100"/>
          <a:sy n="118" d="100"/>
        </p:scale>
        <p:origin x="1002" y="132"/>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14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1764623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generates bird-view representation, which helps simplify the visual information while maintaining useful information for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19</a:t>
            </a:fld>
            <a:endParaRPr lang="en-US" altLang="zh-CN"/>
          </a:p>
        </p:txBody>
      </p:sp>
    </p:spTree>
    <p:extLst>
      <p:ext uri="{BB962C8B-B14F-4D97-AF65-F5344CB8AC3E}">
        <p14:creationId xmlns:p14="http://schemas.microsoft.com/office/powerpoint/2010/main" val="3854355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Bojarski M, Del Testa D, </a:t>
            </a:r>
            <a:r>
              <a:rPr lang="en-US" sz="1200" dirty="0" err="1"/>
              <a:t>Dworakowski</a:t>
            </a:r>
            <a:r>
              <a:rPr lang="en-US" sz="1200" dirty="0"/>
              <a:t> D, et al. End to end learning for self-driving cars[J]. </a:t>
            </a:r>
            <a:r>
              <a:rPr lang="en-US" sz="1200" dirty="0" err="1"/>
              <a:t>arXiv</a:t>
            </a:r>
            <a:r>
              <a:rPr lang="en-US" sz="1200" dirty="0"/>
              <a:t> preprint arXiv:1604.07316, 2016.</a:t>
            </a:r>
          </a:p>
          <a:p>
            <a:r>
              <a:rPr lang="en-SE" sz="1200" dirty="0"/>
              <a:t>https://arxiv.org/abs/1604.07316</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577595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End to End Learning for Self-Driving Cars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3623609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training</a:t>
            </a:r>
          </a:p>
          <a:p>
            <a:r>
              <a:rPr lang="en-US" sz="1200" b="0" i="0" u="none" strike="noStrike" kern="1200" baseline="0" dirty="0">
                <a:solidFill>
                  <a:schemeClr val="tx1"/>
                </a:solidFill>
                <a:latin typeface="Arial" charset="0"/>
                <a:ea typeface="+mn-ea"/>
                <a:cs typeface="+mn-cs"/>
              </a:rPr>
              <a:t>data is therefore augmented with additional images that show the car in different shifts from the</a:t>
            </a:r>
          </a:p>
          <a:p>
            <a:r>
              <a:rPr lang="en-US" sz="1200" b="0" i="0" u="none" strike="noStrike" kern="1200" baseline="0" dirty="0">
                <a:solidFill>
                  <a:schemeClr val="tx1"/>
                </a:solidFill>
                <a:latin typeface="Arial" charset="0"/>
                <a:ea typeface="+mn-ea"/>
                <a:cs typeface="+mn-cs"/>
              </a:rPr>
              <a:t>center of the lane and rotations from the direction of the road.</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501695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Precise viewpoint transformation requires 3D scene knowledge which we don’t have. We therefore approximate the transformation by assuming all points below</a:t>
            </a:r>
          </a:p>
          <a:p>
            <a:r>
              <a:rPr lang="en-US" dirty="0"/>
              <a:t>the horizon are on flat ground and all points above the horizon are infinitely far away. This works</a:t>
            </a:r>
          </a:p>
          <a:p>
            <a:r>
              <a:rPr lang="en-US" dirty="0"/>
              <a:t>fine for flat terrain but it introduces distortions for objects that stick above the ground, such as cars,</a:t>
            </a:r>
          </a:p>
          <a:p>
            <a:r>
              <a:rPr lang="en-US" dirty="0"/>
              <a:t>poles, trees, and buildings. Fortunately these distortions don’t pose a big problem for network training.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83219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Visualization, overlaid on an image of what the car’s camera recorded. Everything in green is a high priority focus point for the network.</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28</a:t>
            </a:fld>
            <a:endParaRPr lang="en-US" altLang="zh-CN"/>
          </a:p>
        </p:txBody>
      </p:sp>
    </p:spTree>
    <p:extLst>
      <p:ext uri="{BB962C8B-B14F-4D97-AF65-F5344CB8AC3E}">
        <p14:creationId xmlns:p14="http://schemas.microsoft.com/office/powerpoint/2010/main" val="2117840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tests we measure performance</a:t>
            </a:r>
          </a:p>
          <a:p>
            <a:r>
              <a:rPr lang="en-US" dirty="0"/>
              <a:t>as the fraction of time during which the car performs autonomous steering. This time</a:t>
            </a:r>
          </a:p>
          <a:p>
            <a:r>
              <a:rPr lang="en-US" dirty="0"/>
              <a:t>excludes lane changes and turns from one road to another.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41689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Learning to Drive: Beyond Pure Imitation</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dirty="0"/>
              <a:t>Waymo Team, 2018 </a:t>
            </a:r>
            <a:r>
              <a:rPr lang="en-US" sz="1200" b="0" i="0" kern="1200" dirty="0">
                <a:solidFill>
                  <a:schemeClr val="tx1"/>
                </a:solidFill>
                <a:effectLst/>
                <a:latin typeface="Arial" charset="0"/>
                <a:ea typeface="+mn-ea"/>
                <a:cs typeface="+mn-cs"/>
              </a:rPr>
              <a:t>Bansal, Mayank, Alex </a:t>
            </a:r>
            <a:r>
              <a:rPr lang="en-US" sz="1200" b="0" i="0" kern="1200" dirty="0" err="1">
                <a:solidFill>
                  <a:schemeClr val="tx1"/>
                </a:solidFill>
                <a:effectLst/>
                <a:latin typeface="Arial" charset="0"/>
                <a:ea typeface="+mn-ea"/>
                <a:cs typeface="+mn-cs"/>
              </a:rPr>
              <a:t>Krizhevsky</a:t>
            </a:r>
            <a:r>
              <a:rPr lang="en-US" sz="1200" b="0" i="0" kern="1200" dirty="0">
                <a:solidFill>
                  <a:schemeClr val="tx1"/>
                </a:solidFill>
                <a:effectLst/>
                <a:latin typeface="Arial" charset="0"/>
                <a:ea typeface="+mn-ea"/>
                <a:cs typeface="+mn-cs"/>
              </a:rPr>
              <a:t>, and Abhijit </a:t>
            </a:r>
            <a:r>
              <a:rPr lang="en-US" sz="1200" b="0" i="0" kern="1200" dirty="0" err="1">
                <a:solidFill>
                  <a:schemeClr val="tx1"/>
                </a:solidFill>
                <a:effectLst/>
                <a:latin typeface="Arial" charset="0"/>
                <a:ea typeface="+mn-ea"/>
                <a:cs typeface="+mn-cs"/>
              </a:rPr>
              <a:t>Ogale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Chauffeurnet</a:t>
            </a:r>
            <a:r>
              <a:rPr lang="en-US" sz="1200" b="0" i="0" kern="1200" dirty="0">
                <a:solidFill>
                  <a:schemeClr val="tx1"/>
                </a:solidFill>
                <a:effectLst/>
                <a:latin typeface="Arial" charset="0"/>
                <a:ea typeface="+mn-ea"/>
                <a:cs typeface="+mn-cs"/>
              </a:rPr>
              <a:t>: Learning to drive by imitating the best and synthesizing the worst." </a:t>
            </a:r>
            <a:r>
              <a:rPr lang="en-US" sz="1200" b="0" i="1" kern="1200" dirty="0" err="1">
                <a:solidFill>
                  <a:schemeClr val="tx1"/>
                </a:solidFill>
                <a:effectLst/>
                <a:latin typeface="Arial" charset="0"/>
                <a:ea typeface="+mn-ea"/>
                <a:cs typeface="+mn-cs"/>
              </a:rPr>
              <a:t>arXiv</a:t>
            </a:r>
            <a:r>
              <a:rPr lang="en-US" sz="1200" b="0" i="1" kern="1200" dirty="0">
                <a:solidFill>
                  <a:schemeClr val="tx1"/>
                </a:solidFill>
                <a:effectLst/>
                <a:latin typeface="Arial" charset="0"/>
                <a:ea typeface="+mn-ea"/>
                <a:cs typeface="+mn-cs"/>
              </a:rPr>
              <a:t> preprint arXiv:1812.03079</a:t>
            </a:r>
            <a:r>
              <a:rPr lang="en-US" sz="1200" b="0" i="0" kern="1200" dirty="0">
                <a:solidFill>
                  <a:schemeClr val="tx1"/>
                </a:solidFill>
                <a:effectLst/>
                <a:latin typeface="Arial" charset="0"/>
                <a:ea typeface="+mn-ea"/>
                <a:cs typeface="+mn-cs"/>
              </a:rPr>
              <a:t> (2018). </a:t>
            </a:r>
            <a:r>
              <a:rPr lang="en-US" sz="1200" dirty="0"/>
              <a:t>https://arxiv.org/pdf/1812.03079.pdf </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lang="en-US" sz="1200" dirty="0"/>
          </a:p>
          <a:p>
            <a:pPr algn="just"/>
            <a:r>
              <a:rPr lang="en-US" sz="1200" dirty="0"/>
              <a:t> </a:t>
            </a:r>
          </a:p>
          <a:p>
            <a:pPr algn="just"/>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31</a:t>
            </a:fld>
            <a:endParaRPr lang="en-US" altLang="zh-CN"/>
          </a:p>
        </p:txBody>
      </p:sp>
    </p:spTree>
    <p:extLst>
      <p:ext uri="{BB962C8B-B14F-4D97-AF65-F5344CB8AC3E}">
        <p14:creationId xmlns:p14="http://schemas.microsoft.com/office/powerpoint/2010/main" val="3727579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AgentRNN</a:t>
            </a:r>
            <a:r>
              <a:rPr lang="en-US" dirty="0"/>
              <a:t> consumes </a:t>
            </a:r>
          </a:p>
          <a:p>
            <a:r>
              <a:rPr lang="en-US" dirty="0"/>
              <a:t>1) an image with a rendering of the past agent poses, </a:t>
            </a:r>
          </a:p>
          <a:p>
            <a:r>
              <a:rPr lang="en-US" dirty="0"/>
              <a:t>2) a set of features computed by a convolutional network “</a:t>
            </a:r>
            <a:r>
              <a:rPr lang="en-US" dirty="0" err="1"/>
              <a:t>FeatureNet</a:t>
            </a:r>
            <a:r>
              <a:rPr lang="en-US" dirty="0"/>
              <a:t>” from the rendered inputs, </a:t>
            </a:r>
          </a:p>
          <a:p>
            <a:r>
              <a:rPr lang="en-US" dirty="0"/>
              <a:t>3) an image with the last agent box rendering, </a:t>
            </a:r>
          </a:p>
          <a:p>
            <a:r>
              <a:rPr lang="en-US" dirty="0"/>
              <a:t>4) an explicit memory with a rendering of the predicted future agent poses to predict the next agent pose and the next agent box in the top-down view. (memory is not learned but hand-crafted)</a:t>
            </a:r>
          </a:p>
          <a:p>
            <a:r>
              <a:rPr lang="en-US" dirty="0"/>
              <a:t>These predictions are used to update the inputs to the </a:t>
            </a:r>
            <a:r>
              <a:rPr lang="en-US" dirty="0" err="1"/>
              <a:t>AgentRNN</a:t>
            </a:r>
            <a:r>
              <a:rPr lang="en-US" dirty="0"/>
              <a:t> for predicting the next timestep</a:t>
            </a:r>
          </a:p>
          <a:p>
            <a:r>
              <a:rPr lang="en-US" dirty="0"/>
              <a:t>Each iteration predicts the next waypoint conditioned on all previously predicted waypoints and input data.</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54246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Policy: State to action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a:t>
            </a:fld>
            <a:endParaRPr lang="en-US" altLang="zh-CN"/>
          </a:p>
        </p:txBody>
      </p:sp>
    </p:spTree>
    <p:extLst>
      <p:ext uri="{BB962C8B-B14F-4D97-AF65-F5344CB8AC3E}">
        <p14:creationId xmlns:p14="http://schemas.microsoft.com/office/powerpoint/2010/main" val="411532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Domain Randomization w.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Randomized heading </a:t>
            </a:r>
            <a:r>
              <a:rPr lang="en-US" dirty="0" err="1"/>
              <a:t>offsetsThe</a:t>
            </a:r>
            <a:r>
              <a:rPr lang="en-US" dirty="0"/>
              <a:t> start and end of a trajectory are kept constant, while a perturbation is applied around the midpoint and smoothed across the other points. Quantitatively, we jitter the midpoint pose of the agent uniformly at random in the range [−0.5, 0.5] meters in both axes, and perturb the heading by [−π/3, π/3] radians. We then fit a smooth trajectory to the perturbed point and the original start and end points. Such training examples bring the car back to its original trajectory after a perturbation.</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3377640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691132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The deep imitation learning trajectory</a:t>
            </a:r>
          </a:p>
          <a:p>
            <a:r>
              <a:rPr lang="en-US" sz="1200" b="0" i="0" u="none" strike="noStrike" kern="1200" baseline="0" dirty="0">
                <a:solidFill>
                  <a:schemeClr val="tx1"/>
                </a:solidFill>
                <a:latin typeface="Arial" charset="0"/>
                <a:ea typeface="+mn-ea"/>
                <a:cs typeface="+mn-cs"/>
              </a:rPr>
              <a:t>planner is responsible to handle almost everything about driving</a:t>
            </a:r>
          </a:p>
          <a:p>
            <a:r>
              <a:rPr lang="en-US" sz="1200" b="0" i="0" u="none" strike="noStrike" kern="1200" baseline="0" dirty="0">
                <a:solidFill>
                  <a:schemeClr val="tx1"/>
                </a:solidFill>
                <a:latin typeface="Arial" charset="0"/>
                <a:ea typeface="+mn-ea"/>
                <a:cs typeface="+mn-cs"/>
              </a:rPr>
              <a:t>intelligence, such as how to follow the given routing in</a:t>
            </a:r>
          </a:p>
          <a:p>
            <a:r>
              <a:rPr lang="en-US" sz="1200" b="0" i="0" u="none" strike="noStrike" kern="1200" baseline="0" dirty="0">
                <a:solidFill>
                  <a:schemeClr val="tx1"/>
                </a:solidFill>
                <a:latin typeface="Arial" charset="0"/>
                <a:ea typeface="+mn-ea"/>
                <a:cs typeface="+mn-cs"/>
              </a:rPr>
              <a:t>various road conditions, how to react to surrounding objects,</a:t>
            </a:r>
          </a:p>
          <a:p>
            <a:r>
              <a:rPr lang="en-US" sz="1200" b="0" i="0" u="none" strike="noStrike" kern="1200" baseline="0" dirty="0">
                <a:solidFill>
                  <a:schemeClr val="tx1"/>
                </a:solidFill>
                <a:latin typeface="Arial" charset="0"/>
                <a:ea typeface="+mn-ea"/>
                <a:cs typeface="+mn-cs"/>
              </a:rPr>
              <a:t>and how to handle different traffic light states. This module is</a:t>
            </a:r>
          </a:p>
          <a:p>
            <a:r>
              <a:rPr lang="en-US" sz="1200" b="0" i="0" u="none" strike="noStrike" kern="1200" baseline="0" dirty="0">
                <a:solidFill>
                  <a:schemeClr val="tx1"/>
                </a:solidFill>
                <a:latin typeface="Arial" charset="0"/>
                <a:ea typeface="+mn-ea"/>
                <a:cs typeface="+mn-cs"/>
              </a:rPr>
              <a:t>learned end-to-end from the perception results to the planned</a:t>
            </a:r>
          </a:p>
          <a:p>
            <a:r>
              <a:rPr lang="en-US" sz="1200" b="0" i="0" u="none" strike="noStrike" kern="1200" baseline="0" dirty="0">
                <a:solidFill>
                  <a:schemeClr val="tx1"/>
                </a:solidFill>
                <a:latin typeface="Arial" charset="0"/>
                <a:ea typeface="+mn-ea"/>
                <a:cs typeface="+mn-cs"/>
              </a:rPr>
              <a:t>trajectory. The safety &amp; tracking controller is responsible to</a:t>
            </a:r>
          </a:p>
          <a:p>
            <a:r>
              <a:rPr lang="en-US" sz="1200" b="0" i="0" u="none" strike="noStrike" kern="1200" baseline="0" dirty="0">
                <a:solidFill>
                  <a:schemeClr val="tx1"/>
                </a:solidFill>
                <a:latin typeface="Arial" charset="0"/>
                <a:ea typeface="+mn-ea"/>
                <a:cs typeface="+mn-cs"/>
              </a:rPr>
              <a:t>guarantee safety and handle vehicle dynamics.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2672454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make the learned policy generalize well, the dataset needs to cover enough data for each dimension of sensor information such as texture, weather, light conditions and object appearances.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49</a:t>
            </a:fld>
            <a:endParaRPr lang="en-US" altLang="zh-CN"/>
          </a:p>
        </p:txBody>
      </p:sp>
    </p:spTree>
    <p:extLst>
      <p:ext uri="{BB962C8B-B14F-4D97-AF65-F5344CB8AC3E}">
        <p14:creationId xmlns:p14="http://schemas.microsoft.com/office/powerpoint/2010/main" val="170703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in The overall loss function is defined as</a:t>
            </a:r>
          </a:p>
          <a:p>
            <a:r>
              <a:rPr lang="en-US" dirty="0"/>
              <a:t>(vs. </a:t>
            </a:r>
            <a:r>
              <a:rPr lang="en-US" dirty="0" err="1"/>
              <a:t>ConvRNN</a:t>
            </a:r>
            <a:r>
              <a:rPr lang="en-US" dirty="0"/>
              <a:t> in </a:t>
            </a:r>
            <a:r>
              <a:rPr lang="en-US" dirty="0" err="1"/>
              <a:t>ChauffeurNet</a:t>
            </a:r>
            <a:r>
              <a:rPr lang="en-US" dirty="0"/>
              <a:t>)</a:t>
            </a:r>
          </a:p>
          <a:p>
            <a:r>
              <a:rPr lang="en-US" dirty="0"/>
              <a:t>the ego vehicle local coordinate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3893575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683422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𝑡𝑎𝑟𝑔𝑒𝑡</m:t>
                          </m:r>
                        </m:sub>
                      </m:sSub>
                    </m:oMath>
                  </m:oMathPara>
                </a14:m>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b="0" i="0">
                    <a:latin typeface="Cambria Math" panose="02040503050406030204" pitchFamily="18" charset="0"/>
                  </a:rPr>
                  <a:t>𝑡𝑎𝑟𝑔𝑒𝑡</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a:latin typeface="Cambria Math" panose="02040503050406030204" pitchFamily="18" charset="0"/>
                  </a:rPr>
                  <a:t>𝒏_</a:t>
                </a:r>
                <a:r>
                  <a:rPr lang="en-US" i="0">
                    <a:latin typeface="Cambria Math" panose="02040503050406030204" pitchFamily="18" charset="0"/>
                  </a:rPr>
                  <a:t>𝑒𝑔𝑜</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54</a:t>
            </a:fld>
            <a:endParaRPr lang="en-US" altLang="zh-CN"/>
          </a:p>
        </p:txBody>
      </p:sp>
    </p:spTree>
    <p:extLst>
      <p:ext uri="{BB962C8B-B14F-4D97-AF65-F5344CB8AC3E}">
        <p14:creationId xmlns:p14="http://schemas.microsoft.com/office/powerpoint/2010/main" val="1513477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DNN policy network may be unreliable</a:t>
            </a:r>
          </a:p>
          <a:p>
            <a:pPr lvl="1"/>
            <a:r>
              <a:rPr lang="en-US" dirty="0"/>
              <a:t>Tracking</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55</a:t>
            </a:fld>
            <a:endParaRPr lang="en-US" altLang="zh-CN"/>
          </a:p>
        </p:txBody>
      </p:sp>
    </p:spTree>
    <p:extLst>
      <p:ext uri="{BB962C8B-B14F-4D97-AF65-F5344CB8AC3E}">
        <p14:creationId xmlns:p14="http://schemas.microsoft.com/office/powerpoint/2010/main" val="1982891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Zgu</a:t>
            </a:r>
            <a:r>
              <a:rPr lang="en-US" dirty="0"/>
              <a:t>: I think should be D^2, not D</a:t>
            </a:r>
          </a:p>
          <a:p>
            <a:r>
              <a:rPr lang="en-US" dirty="0"/>
              <a:t>The Robustly-Safe Automated Driving System for Enhanced Active Safety, </a:t>
            </a:r>
            <a:r>
              <a:rPr lang="en-US" dirty="0" err="1"/>
              <a:t>Changliu</a:t>
            </a:r>
            <a:r>
              <a:rPr lang="en-US" dirty="0"/>
              <a:t> Liu[1], </a:t>
            </a:r>
            <a:r>
              <a:rPr lang="en-US" dirty="0" err="1"/>
              <a:t>Jianyu</a:t>
            </a:r>
            <a:r>
              <a:rPr lang="en-US" dirty="0"/>
              <a:t> Chen[1], </a:t>
            </a:r>
            <a:r>
              <a:rPr lang="en-US" dirty="0" err="1"/>
              <a:t>Trong-Duy</a:t>
            </a:r>
            <a:r>
              <a:rPr lang="en-US" dirty="0"/>
              <a:t> Nguyen[2] and Masayoshi </a:t>
            </a:r>
            <a:r>
              <a:rPr lang="en-US" dirty="0" err="1"/>
              <a:t>Tomizuka</a:t>
            </a:r>
            <a:r>
              <a:rPr lang="en-US" dirty="0"/>
              <a:t>  2017</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56</a:t>
            </a:fld>
            <a:endParaRPr lang="en-US" altLang="zh-CN"/>
          </a:p>
        </p:txBody>
      </p:sp>
    </p:spTree>
    <p:extLst>
      <p:ext uri="{BB962C8B-B14F-4D97-AF65-F5344CB8AC3E}">
        <p14:creationId xmlns:p14="http://schemas.microsoft.com/office/powerpoint/2010/main" val="1726258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a:t>
                </a:r>
                <a:endParaRPr lang="en-SE" dirty="0"/>
              </a:p>
            </p:txBody>
          </p:sp>
        </mc:Choice>
        <mc:Fallback xmlns="">
          <p:sp>
            <p:nvSpPr>
              <p:cNvPr id="3" name="Notes Placeholder 2"/>
              <p:cNvSpPr>
                <a:spLocks noGrp="1"/>
              </p:cNvSpPr>
              <p:nvPr>
                <p:ph type="body" idx="1"/>
              </p:nvPr>
            </p:nvSpPr>
            <p:spPr/>
            <p:txBody>
              <a:bodyPr/>
              <a:lstStyle/>
              <a:p>
                <a:r>
                  <a:rPr lang="en-US" dirty="0"/>
                  <a:t>, so that if their relative speed is high, it is more likely to be unsafe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𝜙(𝑥)=𝐷−𝑑^2 (𝑥)−𝛼𝑑 ̇(𝑥)</a:t>
                </a:r>
                <a:endParaRPr lang="en-US" dirty="0"/>
              </a:p>
              <a:p>
                <a:r>
                  <a:rPr lang="en-US" b="0" i="0">
                    <a:latin typeface="Cambria Math" panose="02040503050406030204" pitchFamily="18" charset="0"/>
                  </a:rPr>
                  <a:t>𝑑(𝑥)=√([</a:t>
                </a:r>
                <a:r>
                  <a:rPr lang="en-US" i="0">
                    <a:latin typeface="Cambria Math" panose="02040503050406030204" pitchFamily="18" charset="0"/>
                  </a:rPr>
                  <a:t>𝑝_0−𝑝_𝑗 ]^𝑇 𝑄[𝑝_0−𝑝_𝑗 ] </a:t>
                </a:r>
                <a:r>
                  <a:rPr lang="en-US" b="0" i="0">
                    <a:latin typeface="Cambria Math" panose="02040503050406030204" pitchFamily="18" charset="0"/>
                  </a:rPr>
                  <a:t>)</a:t>
                </a:r>
                <a:r>
                  <a:rPr lang="en-US" dirty="0"/>
                  <a:t> </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89215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MPC is model-based; PID can be model-based or model-free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3635075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tracked by the low-level controller that maps it to steering torque,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4058595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60</a:t>
            </a:fld>
            <a:endParaRPr lang="en-US" altLang="zh-CN"/>
          </a:p>
        </p:txBody>
      </p:sp>
    </p:spTree>
    <p:extLst>
      <p:ext uri="{BB962C8B-B14F-4D97-AF65-F5344CB8AC3E}">
        <p14:creationId xmlns:p14="http://schemas.microsoft.com/office/powerpoint/2010/main" val="1836323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14:m>
                  <m:oMath xmlns:m="http://schemas.openxmlformats.org/officeDocument/2006/math">
                    <m:r>
                      <a:rPr lang="en-US" b="1" i="1" dirty="0" smtClean="0">
                        <a:latin typeface="Cambria Math" panose="02040503050406030204" pitchFamily="18" charset="0"/>
                      </a:rPr>
                      <m:t>𝒉</m:t>
                    </m:r>
                  </m:oMath>
                </a14:m>
                <a:r>
                  <a:rPr lang="en-US" dirty="0"/>
                  <a:t>, which together with the observation explains the expert’s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Vector </a:t>
                </a:r>
                <a14:m>
                  <m:oMath xmlns:m="http://schemas.openxmlformats.org/officeDocument/2006/math">
                    <m:r>
                      <a:rPr lang="en-US" b="1" i="1" dirty="0">
                        <a:latin typeface="Cambria Math" panose="02040503050406030204" pitchFamily="18" charset="0"/>
                      </a:rPr>
                      <m:t>𝒉</m:t>
                    </m:r>
                  </m:oMath>
                </a14:m>
                <a:r>
                  <a:rPr lang="en-US" dirty="0"/>
                  <a:t> can include information about the expert’s intentions, goals, and prior knowledge</a:t>
                </a:r>
              </a:p>
              <a:p>
                <a:pPr lvl="1">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i="1">
                                <a:latin typeface="Cambria Math" panose="02040503050406030204" pitchFamily="18" charset="0"/>
                              </a:rPr>
                              <m:t>)</m:t>
                            </m:r>
                            <m:r>
                              <m:rPr>
                                <m:nor/>
                              </m:rPr>
                              <a:rPr lang="en-US" dirty="0"/>
                              <m:t> </m:t>
                            </m:r>
                            <m:r>
                              <a:rPr lang="en-US" i="1">
                                <a:latin typeface="Cambria Math" panose="02040503050406030204" pitchFamily="18" charset="0"/>
                              </a:rPr>
                              <m:t>)</m:t>
                            </m:r>
                          </m:e>
                        </m:nary>
                      </m:e>
                    </m:func>
                  </m:oMath>
                </a14:m>
                <a:endParaRPr lang="en-US" dirty="0"/>
              </a:p>
              <a:p>
                <a:endParaRPr lang="en-SE" dirty="0"/>
              </a:p>
            </p:txBody>
          </p:sp>
        </mc:Choice>
        <mc:Fallback xmlns="">
          <p:sp>
            <p:nvSpPr>
              <p:cNvPr id="3" name="Notes Placeholder 2"/>
              <p:cNvSpPr>
                <a:spLocks noGrp="1"/>
              </p:cNvSpPr>
              <p:nvPr>
                <p:ph type="body" idx="1"/>
              </p:nvPr>
            </p:nvSpPr>
            <p:spPr/>
            <p:txBody>
              <a:bodyPr/>
              <a:lstStyle/>
              <a:p>
                <a:pPr>
                  <a:buFont typeface="Arial" panose="020B0604020202020204" pitchFamily="34" charset="0"/>
                  <a:buChar char="•"/>
                </a:pPr>
                <a:r>
                  <a:rPr lang="en-US" dirty="0"/>
                  <a:t>We first explicit model the expert’s internal state by a vector </a:t>
                </a:r>
                <a:r>
                  <a:rPr lang="en-US" b="1" i="0" dirty="0">
                    <a:latin typeface="Cambria Math" panose="02040503050406030204" pitchFamily="18" charset="0"/>
                  </a:rPr>
                  <a:t>𝒉</a:t>
                </a:r>
                <a:r>
                  <a:rPr lang="en-US" dirty="0"/>
                  <a:t>, which together with the observation explains the expert’s action: </a:t>
                </a:r>
                <a:r>
                  <a:rPr lang="en-US" b="0" i="0">
                    <a:latin typeface="Cambria Math" panose="02040503050406030204" pitchFamily="18" charset="0"/>
                  </a:rPr>
                  <a:t>𝑎_𝑖=</a:t>
                </a:r>
                <a:r>
                  <a:rPr lang="en-US" i="0">
                    <a:latin typeface="Cambria Math" panose="02040503050406030204" pitchFamily="18" charset="0"/>
                  </a:rPr>
                  <a:t>𝐸(𝑜_𝑖,ℎ_𝑖)</a:t>
                </a:r>
                <a:r>
                  <a:rPr lang="en-US" dirty="0"/>
                  <a:t>. Vector </a:t>
                </a:r>
                <a:r>
                  <a:rPr lang="en-US" b="1" i="0" dirty="0">
                    <a:latin typeface="Cambria Math" panose="02040503050406030204" pitchFamily="18" charset="0"/>
                  </a:rPr>
                  <a:t>𝒉</a:t>
                </a:r>
                <a:r>
                  <a:rPr lang="en-US" dirty="0"/>
                  <a:t> can include information about the expert’s intentions, goals, and prior knowledge</a:t>
                </a:r>
              </a:p>
              <a:p>
                <a:pPr lvl="1">
                  <a:buFont typeface="Arial" panose="020B0604020202020204" pitchFamily="34" charset="0"/>
                  <a:buChar char="•"/>
                </a:pPr>
                <a:r>
                  <a:rPr lang="en-US" i="0">
                    <a:latin typeface="Cambria Math" panose="02040503050406030204" pitchFamily="18" charset="0"/>
                  </a:rPr>
                  <a:t>min┬𝜃⁡∑_𝑖▒〖𝑙(𝐹(𝑜_𝑖;𝜃),𝐸(𝑜_𝑖</a:t>
                </a:r>
                <a:r>
                  <a:rPr lang="en-US" b="0" i="0">
                    <a:latin typeface="Cambria Math" panose="02040503050406030204" pitchFamily="18" charset="0"/>
                  </a:rPr>
                  <a:t>,ℎ_𝑖</a:t>
                </a:r>
                <a:r>
                  <a:rPr lang="en-US" i="0">
                    <a:latin typeface="Cambria Math" panose="02040503050406030204" pitchFamily="18" charset="0"/>
                  </a:rPr>
                  <a:t>)</a:t>
                </a:r>
                <a:r>
                  <a:rPr lang="en-US" i="0" dirty="0">
                    <a:latin typeface="Cambria Math" panose="02040503050406030204" pitchFamily="18" charset="0"/>
                  </a:rPr>
                  <a:t>"</a:t>
                </a:r>
                <a:r>
                  <a:rPr lang="en-US" i="0" dirty="0"/>
                  <a:t> </a:t>
                </a:r>
                <a:r>
                  <a:rPr lang="en-US" i="0">
                    <a:latin typeface="Cambria Math" panose="02040503050406030204" pitchFamily="18" charset="0"/>
                  </a:rPr>
                  <a:t>" )〗</a:t>
                </a:r>
                <a:endParaRPr lang="en-US"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61</a:t>
            </a:fld>
            <a:endParaRPr lang="en-US" altLang="zh-CN"/>
          </a:p>
        </p:txBody>
      </p:sp>
    </p:spTree>
    <p:extLst>
      <p:ext uri="{BB962C8B-B14F-4D97-AF65-F5344CB8AC3E}">
        <p14:creationId xmlns:p14="http://schemas.microsoft.com/office/powerpoint/2010/main" val="464851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14:m>
                  <m:oMath xmlns:m="http://schemas.openxmlformats.org/officeDocument/2006/math">
                    <m:r>
                      <a:rPr lang="en-US" i="1" dirty="0">
                        <a:latin typeface="Cambria Math" panose="02040503050406030204" pitchFamily="18" charset="0"/>
                      </a:rPr>
                      <m:t>h</m:t>
                    </m:r>
                  </m:oMath>
                </a14:m>
                <a:r>
                  <a:rPr lang="en-US" dirty="0"/>
                  <a:t> to the controller by introducing an additional command input: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 = </m:t>
                    </m:r>
                    <m:r>
                      <a:rPr lang="en-US" i="1" dirty="0">
                        <a:latin typeface="Cambria Math" panose="02040503050406030204" pitchFamily="18" charset="0"/>
                      </a:rPr>
                      <m:t>𝑐</m:t>
                    </m:r>
                    <m:d>
                      <m:dPr>
                        <m:ctrlPr>
                          <a:rPr lang="en-US" i="1" dirty="0">
                            <a:latin typeface="Cambria Math" panose="02040503050406030204" pitchFamily="18" charset="0"/>
                          </a:rPr>
                        </m:ctrlPr>
                      </m:dPr>
                      <m:e>
                        <m:r>
                          <a:rPr lang="en-US" b="1" i="1" dirty="0">
                            <a:latin typeface="Cambria Math" panose="02040503050406030204" pitchFamily="18" charset="0"/>
                          </a:rPr>
                          <m:t>𝒉</m:t>
                        </m:r>
                      </m:e>
                    </m:d>
                  </m:oMath>
                </a14:m>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expose the latent state </a:t>
                </a:r>
                <a:r>
                  <a:rPr lang="en-US" i="0" dirty="0">
                    <a:latin typeface="Cambria Math" panose="02040503050406030204" pitchFamily="18" charset="0"/>
                  </a:rPr>
                  <a:t>ℎ</a:t>
                </a:r>
                <a:r>
                  <a:rPr lang="en-US" dirty="0"/>
                  <a:t> to the controller by introducing an additional command input: </a:t>
                </a:r>
                <a:r>
                  <a:rPr lang="en-US" i="0" dirty="0">
                    <a:latin typeface="Cambria Math" panose="02040503050406030204" pitchFamily="18" charset="0"/>
                  </a:rPr>
                  <a:t>𝑐 = 𝑐(</a:t>
                </a:r>
                <a:r>
                  <a:rPr lang="en-US" b="1" i="0" dirty="0">
                    <a:latin typeface="Cambria Math" panose="02040503050406030204" pitchFamily="18" charset="0"/>
                  </a:rPr>
                  <a:t>𝒉)</a:t>
                </a:r>
                <a:r>
                  <a:rPr lang="en-US" i="1" dirty="0">
                    <a:latin typeface="Cambria Math" panose="02040503050406030204" pitchFamily="18" charset="0"/>
                  </a:rPr>
                  <a:t> as an abstraction of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urban driving, a typical command would be “turn right at the next intersection”, which can be provided by a navigation system or a passenger.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if you rely on a human to give the condition, then it is not full AD; seems reasonable to rely on a high-level planning module to give condition or operator with remote control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latin typeface="Cambria Math" panose="02040503050406030204" pitchFamily="18" charset="0"/>
                </a:endParaRP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3579890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Zgu</a:t>
                </a:r>
                <a:r>
                  <a:rPr lang="en-US" dirty="0"/>
                  <a:t>: is the loss function correct? It minimizes deviation from the entire input trace, including both state and action. Or should it minimize deviation of action corresponding to each state?</a:t>
                </a:r>
              </a:p>
              <a:p>
                <a:r>
                  <a:rPr lang="en-US" dirty="0"/>
                  <a:t>Left: Controller F is a DNN that takes the image </a:t>
                </a:r>
                <a14:m>
                  <m:oMath xmlns:m="http://schemas.openxmlformats.org/officeDocument/2006/math">
                    <m:r>
                      <a:rPr lang="en-US" i="1" dirty="0" smtClean="0">
                        <a:latin typeface="Cambria Math" panose="02040503050406030204" pitchFamily="18" charset="0"/>
                      </a:rPr>
                      <m:t>𝑖</m:t>
                    </m:r>
                  </m:oMath>
                </a14:m>
                <a:r>
                  <a:rPr lang="en-US" dirty="0"/>
                  <a:t>, the measurements </a:t>
                </a:r>
                <a14:m>
                  <m:oMath xmlns:m="http://schemas.openxmlformats.org/officeDocument/2006/math">
                    <m:r>
                      <a:rPr lang="en-US" i="1" dirty="0" smtClean="0">
                        <a:latin typeface="Cambria Math" panose="02040503050406030204" pitchFamily="18" charset="0"/>
                      </a:rPr>
                      <m:t>𝑚</m:t>
                    </m:r>
                  </m:oMath>
                </a14:m>
                <a:r>
                  <a:rPr lang="en-US" dirty="0"/>
                  <a:t>, and the command </a:t>
                </a:r>
                <a14:m>
                  <m:oMath xmlns:m="http://schemas.openxmlformats.org/officeDocument/2006/math">
                    <m:r>
                      <a:rPr lang="en-US" i="1" dirty="0" smtClean="0">
                        <a:latin typeface="Cambria Math" panose="02040503050406030204" pitchFamily="18" charset="0"/>
                      </a:rPr>
                      <m:t>𝑐</m:t>
                    </m:r>
                  </m:oMath>
                </a14:m>
                <a:r>
                  <a:rPr lang="en-US" dirty="0"/>
                  <a:t> as inputs, and produces an action </a:t>
                </a:r>
                <a14:m>
                  <m:oMath xmlns:m="http://schemas.openxmlformats.org/officeDocument/2006/math">
                    <m:r>
                      <a:rPr lang="en-US" i="1" dirty="0" smtClean="0">
                        <a:latin typeface="Cambria Math" panose="02040503050406030204" pitchFamily="18" charset="0"/>
                      </a:rPr>
                      <m:t>𝑎</m:t>
                    </m:r>
                  </m:oMath>
                </a14:m>
                <a:r>
                  <a:rPr lang="en-US" dirty="0"/>
                  <a:t> as its output. The action space is continuous and two-dimensional: steering angle and acceleration.</a:t>
                </a:r>
              </a:p>
              <a:p>
                <a:r>
                  <a:rPr lang="en-US" dirty="0"/>
                  <a:t>Right: </a:t>
                </a:r>
                <a:endParaRPr lang="en-SE" dirty="0"/>
              </a:p>
              <a:p>
                <a:r>
                  <a:rPr lang="en-US" dirty="0"/>
                  <a:t>Is this loss function true for any IL?</a:t>
                </a:r>
                <a:endParaRPr lang="en-SE" dirty="0"/>
              </a:p>
            </p:txBody>
          </p:sp>
        </mc:Choice>
        <mc:Fallback xmlns="">
          <p:sp>
            <p:nvSpPr>
              <p:cNvPr id="3" name="Notes Placeholder 2"/>
              <p:cNvSpPr>
                <a:spLocks noGrp="1"/>
              </p:cNvSpPr>
              <p:nvPr>
                <p:ph type="body" idx="1"/>
              </p:nvPr>
            </p:nvSpPr>
            <p:spPr/>
            <p:txBody>
              <a:bodyPr/>
              <a:lstStyle/>
              <a:p>
                <a:r>
                  <a:rPr lang="en-US" dirty="0"/>
                  <a:t>Left: Controller F is a DNN that takes the image </a:t>
                </a:r>
                <a:r>
                  <a:rPr lang="en-US" i="0" dirty="0">
                    <a:latin typeface="Cambria Math" panose="02040503050406030204" pitchFamily="18" charset="0"/>
                  </a:rPr>
                  <a:t>𝑖</a:t>
                </a:r>
                <a:r>
                  <a:rPr lang="en-US" dirty="0"/>
                  <a:t>, the measurements </a:t>
                </a:r>
                <a:r>
                  <a:rPr lang="en-US" i="0" dirty="0">
                    <a:latin typeface="Cambria Math" panose="02040503050406030204" pitchFamily="18" charset="0"/>
                  </a:rPr>
                  <a:t>𝑚</a:t>
                </a:r>
                <a:r>
                  <a:rPr lang="en-US" dirty="0"/>
                  <a:t>, and the command </a:t>
                </a:r>
                <a:r>
                  <a:rPr lang="en-US" i="0" dirty="0">
                    <a:latin typeface="Cambria Math" panose="02040503050406030204" pitchFamily="18" charset="0"/>
                  </a:rPr>
                  <a:t>𝑐</a:t>
                </a:r>
                <a:r>
                  <a:rPr lang="en-US" dirty="0"/>
                  <a:t> as inputs, and produces an action </a:t>
                </a:r>
                <a:r>
                  <a:rPr lang="en-US" i="0" dirty="0">
                    <a:latin typeface="Cambria Math" panose="02040503050406030204" pitchFamily="18" charset="0"/>
                  </a:rPr>
                  <a:t>𝑎</a:t>
                </a:r>
                <a:r>
                  <a:rPr lang="en-US" dirty="0"/>
                  <a:t> as its output. The action space is continuous and two-dimensional: steering angle and acceleration.</a:t>
                </a:r>
              </a:p>
              <a:p>
                <a:r>
                  <a:rPr lang="en-US" dirty="0"/>
                  <a:t>Right: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253245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PID controller is used to track a fixed circular path</a:t>
                </a:r>
              </a:p>
              <a:p>
                <a:r>
                  <a:rPr lang="en-US" sz="2400" dirty="0"/>
                  <a:t>Intuitive reward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𝑐𝑎𝑟</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e>
                    </m:func>
                  </m:oMath>
                </a14:m>
                <a:r>
                  <a:rPr lang="en-US" sz="2400" dirty="0"/>
                  <a:t> 	</a:t>
                </a:r>
              </a:p>
              <a:p>
                <a:pPr lvl="1"/>
                <a:r>
                  <a:rPr lang="en-US" sz="2000" dirty="0"/>
                  <a:t>maximum longitudinal velocity </a:t>
                </a:r>
              </a:p>
              <a:p>
                <a:pPr lvl="1"/>
                <a:endParaRPr lang="en-US" sz="2000" dirty="0"/>
              </a:p>
              <a:p>
                <a:r>
                  <a:rPr lang="en-US" sz="2400" dirty="0"/>
                  <a:t>Sometimes need to do “reward function hacking” to find one that works well, e.g.,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b="0" i="1" dirty="0" smtClean="0">
                            <a:latin typeface="Cambria Math" panose="02040503050406030204" pitchFamily="18" charset="0"/>
                          </a:rPr>
                          <m:t>𝑡</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m:t>
                        </m:r>
                      </m:e>
                      <m:sub>
                        <m:r>
                          <a:rPr lang="en-US" sz="2400" b="0" i="1" dirty="0" smtClean="0">
                            <a:latin typeface="Cambria Math" panose="02040503050406030204" pitchFamily="18" charset="0"/>
                          </a:rPr>
                          <m:t>𝑐𝑎𝑟</m:t>
                        </m:r>
                      </m:sub>
                    </m:sSub>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𝜃</m:t>
                        </m:r>
                      </m:e>
                    </m:func>
                    <m:r>
                      <a:rPr lang="el-GR"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𝑉</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r>
                      <m:rPr>
                        <m:sty m:val="p"/>
                      </m:rPr>
                      <a:rPr lang="en-US" sz="2400" i="1" dirty="0">
                        <a:latin typeface="Cambria Math" panose="02040503050406030204" pitchFamily="18" charset="0"/>
                      </a:rPr>
                      <m:t>sin</m:t>
                    </m:r>
                    <m:r>
                      <a:rPr lang="en-US" sz="2400" i="1" dirty="0">
                        <a:latin typeface="Cambria Math" panose="02040503050406030204" pitchFamily="18" charset="0"/>
                      </a:rPr>
                      <m:t>⁡</m:t>
                    </m:r>
                    <m:r>
                      <a:rPr lang="el-GR" sz="2400" i="1" dirty="0">
                        <a:latin typeface="Cambria Math" panose="02040503050406030204" pitchFamily="18" charset="0"/>
                      </a:rPr>
                      <m:t>𝜃</m:t>
                    </m:r>
                    <m:r>
                      <a:rPr lang="el-GR" sz="2400" i="1" dirty="0">
                        <a:latin typeface="Cambria Math" panose="02040503050406030204" pitchFamily="18" charset="0"/>
                      </a:rPr>
                      <m:t>−</m:t>
                    </m:r>
                    <m:r>
                      <a:rPr lang="en-US" sz="2400" i="1" dirty="0">
                        <a:latin typeface="Cambria Math" panose="02040503050406030204" pitchFamily="18" charset="0"/>
                      </a:rPr>
                      <m:t>𝑉</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m:t>
                        </m:r>
                      </m:e>
                      <m:sub>
                        <m:r>
                          <a:rPr lang="en-US" sz="2400" b="0" i="1" dirty="0" smtClean="0">
                            <a:latin typeface="Cambria Math" panose="02040503050406030204" pitchFamily="18" charset="0"/>
                          </a:rPr>
                          <m:t>𝑐𝑎𝑟</m:t>
                        </m:r>
                      </m:sub>
                    </m:sSub>
                    <m:r>
                      <a:rPr lang="en-US" sz="2400" i="1" dirty="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𝑉</m:t>
                          </m:r>
                        </m:e>
                        <m:sub>
                          <m:r>
                            <a:rPr lang="en-US" sz="2000" i="1" dirty="0">
                              <a:latin typeface="Cambria Math" panose="02040503050406030204" pitchFamily="18" charset="0"/>
                            </a:rPr>
                            <m:t>𝑐𝑎𝑟</m:t>
                          </m:r>
                        </m:sub>
                      </m:sSub>
                      <m:r>
                        <a:rPr lang="en-US" sz="2000" i="1" dirty="0">
                          <a:latin typeface="Cambria Math" panose="02040503050406030204" pitchFamily="18" charset="0"/>
                        </a:rPr>
                        <m:t>​​​</m:t>
                      </m:r>
                      <m:r>
                        <m:rPr>
                          <m:sty m:val="p"/>
                        </m:rPr>
                        <a:rPr lang="en-US" sz="2000" i="1" dirty="0">
                          <a:latin typeface="Cambria Math" panose="02040503050406030204" pitchFamily="18" charset="0"/>
                        </a:rPr>
                        <m:t>sin</m:t>
                      </m:r>
                      <m:r>
                        <a:rPr lang="en-US" sz="2000" i="1" dirty="0">
                          <a:latin typeface="Cambria Math" panose="02040503050406030204" pitchFamily="18" charset="0"/>
                        </a:rPr>
                        <m:t>⁡</m:t>
                      </m:r>
                      <m:r>
                        <a:rPr lang="el-GR" sz="2000" i="1" dirty="0">
                          <a:latin typeface="Cambria Math" panose="02040503050406030204" pitchFamily="18" charset="0"/>
                        </a:rPr>
                        <m:t>𝜃</m:t>
                      </m:r>
                    </m:oMath>
                  </m:oMathPara>
                </a14:m>
                <a:endParaRPr lang="en-SE" sz="1800" dirty="0"/>
              </a:p>
              <a:p>
                <a:endParaRPr lang="en-SE" dirty="0"/>
              </a:p>
            </p:txBody>
          </p:sp>
        </mc:Choice>
        <mc:Fallback xmlns="">
          <p:sp>
            <p:nvSpPr>
              <p:cNvPr id="3" name="Notes Placeholder 2"/>
              <p:cNvSpPr>
                <a:spLocks noGrp="1"/>
              </p:cNvSpPr>
              <p:nvPr>
                <p:ph type="body" idx="1"/>
              </p:nvPr>
            </p:nvSpPr>
            <p:spPr/>
            <p:txBody>
              <a:bodyPr/>
              <a:lstStyle/>
              <a:p>
                <a:pPr lvl="1"/>
                <a:endParaRPr lang="en-US" sz="2000" dirty="0"/>
              </a:p>
              <a:p>
                <a:r>
                  <a:rPr lang="en-US" sz="2400" dirty="0"/>
                  <a:t>Sometimes need to do “reward function hacking” to find one that works well, e.g., </a:t>
                </a:r>
                <a:r>
                  <a:rPr lang="en-US" sz="2400" i="0" dirty="0">
                    <a:latin typeface="Cambria Math" panose="02040503050406030204" pitchFamily="18" charset="0"/>
                  </a:rPr>
                  <a:t>𝑅</a:t>
                </a:r>
                <a:r>
                  <a:rPr lang="en-US" sz="2400" b="0" i="0" dirty="0">
                    <a:latin typeface="Cambria Math" panose="02040503050406030204" pitchFamily="18" charset="0"/>
                  </a:rPr>
                  <a:t>_𝑡 </a:t>
                </a:r>
                <a:r>
                  <a:rPr lang="en-US" sz="2400" i="0" dirty="0">
                    <a:latin typeface="Cambria Math" panose="02040503050406030204" pitchFamily="18" charset="0"/>
                  </a:rPr>
                  <a:t>​=𝑉​</a:t>
                </a:r>
                <a:r>
                  <a:rPr lang="en-US" sz="2400" b="0" i="0" dirty="0">
                    <a:latin typeface="Cambria Math" panose="02040503050406030204" pitchFamily="18" charset="0"/>
                  </a:rPr>
                  <a:t>_𝑐𝑎𝑟  cos⁡𝜃</a:t>
                </a:r>
                <a:r>
                  <a:rPr lang="el-GR" sz="2400" i="0" dirty="0">
                    <a:latin typeface="Cambria Math" panose="02040503050406030204" pitchFamily="18" charset="0"/>
                  </a:rPr>
                  <a:t>−</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​​​sin⁡</a:t>
                </a:r>
                <a:r>
                  <a:rPr lang="el-GR" sz="2400" i="0" dirty="0">
                    <a:latin typeface="Cambria Math" panose="02040503050406030204" pitchFamily="18" charset="0"/>
                  </a:rPr>
                  <a:t>𝜃−</a:t>
                </a:r>
                <a:r>
                  <a:rPr lang="en-US" sz="2400" i="0" dirty="0">
                    <a:latin typeface="Cambria Math" panose="02040503050406030204" pitchFamily="18" charset="0"/>
                  </a:rPr>
                  <a:t>𝑉​</a:t>
                </a:r>
                <a:r>
                  <a:rPr lang="en-US" sz="2400" b="0" i="0" dirty="0">
                    <a:latin typeface="Cambria Math" panose="02040503050406030204" pitchFamily="18" charset="0"/>
                  </a:rPr>
                  <a:t>_𝑐𝑎𝑟 </a:t>
                </a:r>
                <a:r>
                  <a:rPr lang="en-US" sz="2400" i="0" dirty="0">
                    <a:latin typeface="Cambria Math" panose="02040503050406030204" pitchFamily="18" charset="0"/>
                  </a:rPr>
                  <a:t>​|</a:t>
                </a:r>
                <a:r>
                  <a:rPr lang="en-US" sz="2400" b="0" i="0" dirty="0">
                    <a:latin typeface="Cambria Math" panose="02040503050406030204" pitchFamily="18" charset="0"/>
                  </a:rPr>
                  <a:t>𝑐𝑡𝑒|</a:t>
                </a:r>
                <a:r>
                  <a:rPr lang="en-US" sz="2400" i="0" dirty="0">
                    <a:latin typeface="Cambria Math" panose="02040503050406030204" pitchFamily="18" charset="0"/>
                  </a:rPr>
                  <a:t>​</a:t>
                </a:r>
                <a:endParaRPr lang="en-US" sz="2400" dirty="0"/>
              </a:p>
              <a:p>
                <a:pPr lvl="1"/>
                <a:r>
                  <a:rPr lang="en-US" sz="2000" i="0" dirty="0">
                    <a:latin typeface="Cambria Math" panose="02040503050406030204" pitchFamily="18" charset="0"/>
                  </a:rPr>
                  <a:t>𝑉_𝑐𝑎𝑟 ​​​sin⁡</a:t>
                </a:r>
                <a:r>
                  <a:rPr lang="el-GR" sz="2000" i="0" dirty="0">
                    <a:latin typeface="Cambria Math" panose="02040503050406030204" pitchFamily="18" charset="0"/>
                  </a:rPr>
                  <a:t>𝜃</a:t>
                </a:r>
                <a:endParaRPr lang="en-SE" sz="1800"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261079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State: Position of ego-car and environment (static and dynamic obstacles)</a:t>
            </a:r>
          </a:p>
          <a:p>
            <a:pPr lvl="1"/>
            <a:r>
              <a:rPr lang="en-US" dirty="0"/>
              <a:t>Action: Steering wheel/brake/accelerate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283439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1125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 Reward Function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346535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of state-action pairs)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11</a:t>
            </a:fld>
            <a:endParaRPr lang="en-US" altLang="zh-CN"/>
          </a:p>
        </p:txBody>
      </p:sp>
    </p:spTree>
    <p:extLst>
      <p:ext uri="{BB962C8B-B14F-4D97-AF65-F5344CB8AC3E}">
        <p14:creationId xmlns:p14="http://schemas.microsoft.com/office/powerpoint/2010/main" val="4083126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who we can query. Just like in BC, we collect some demonstrations from the expert, and we apply SL to learn a policy. We roll out this policy in our environment, and we query the expert to evaluate the roll-out trajectory. In this way, we get more training data, which we feedback to SL. This loop continues until we converge.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13</a:t>
            </a:fld>
            <a:endParaRPr lang="en-US" altLang="zh-CN"/>
          </a:p>
        </p:txBody>
      </p:sp>
    </p:spTree>
    <p:extLst>
      <p:ext uri="{BB962C8B-B14F-4D97-AF65-F5344CB8AC3E}">
        <p14:creationId xmlns:p14="http://schemas.microsoft.com/office/powerpoint/2010/main" val="2729023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_N7nC-8Yxz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deeprac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GNVHds_mvl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10.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hyperlink" Target="https://www.middleware-solutions.fr/2019/08/14/an-introduction-to-aws-deeprace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a:t>L6  </a:t>
            </a:r>
            <a:r>
              <a:rPr lang="en-US" sz="4400" dirty="0"/>
              <a:t>Imitation Learning</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 Gu 2020</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Behavior Cloning (BC)</a:t>
            </a:r>
            <a:endParaRPr lang="en-SE" dirty="0"/>
          </a:p>
        </p:txBody>
      </p:sp>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295399"/>
            <a:ext cx="8382000" cy="1400176"/>
          </a:xfrm>
        </p:spPr>
        <p:txBody>
          <a:bodyPr>
            <a:normAutofit fontScale="77500" lnSpcReduction="20000"/>
          </a:bodyPr>
          <a:lstStyle/>
          <a:p>
            <a:r>
              <a:rPr lang="en-US" dirty="0"/>
              <a:t>Behavior Cloning (BC) is a form of Supervised Learning (SL), where an agent is trained to perform a task from demonstrations by learning a mapping (e.g., a CNN) between states (input data) and actions (labels).</a:t>
            </a:r>
          </a:p>
        </p:txBody>
      </p:sp>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1026" name="Picture 2" descr="convolutional classifier">
            <a:extLst>
              <a:ext uri="{FF2B5EF4-FFF2-40B4-BE49-F238E27FC236}">
                <a16:creationId xmlns:a16="http://schemas.microsoft.com/office/drawing/2014/main" id="{21859C93-E992-4FD8-B418-E7CC3739C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 y="4038600"/>
            <a:ext cx="4273420" cy="2642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al agent">
            <a:extLst>
              <a:ext uri="{FF2B5EF4-FFF2-40B4-BE49-F238E27FC236}">
                <a16:creationId xmlns:a16="http://schemas.microsoft.com/office/drawing/2014/main" id="{DAEDD61F-8AB5-4D01-BD7D-A23B4808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253" y="4088052"/>
            <a:ext cx="4572000" cy="2593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9" name="Picture 2">
            <a:extLst>
              <a:ext uri="{FF2B5EF4-FFF2-40B4-BE49-F238E27FC236}">
                <a16:creationId xmlns:a16="http://schemas.microsoft.com/office/drawing/2014/main" id="{569D85D5-9B27-4B69-8824-0029324FE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2695575"/>
            <a:ext cx="7934325"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515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469F-D9B8-47B0-8230-C34067AEAAC7}"/>
              </a:ext>
            </a:extLst>
          </p:cNvPr>
          <p:cNvSpPr>
            <a:spLocks noGrp="1"/>
          </p:cNvSpPr>
          <p:nvPr>
            <p:ph type="title"/>
          </p:nvPr>
        </p:nvSpPr>
        <p:spPr/>
        <p:txBody>
          <a:bodyPr/>
          <a:lstStyle/>
          <a:p>
            <a:r>
              <a:rPr lang="en-US" dirty="0"/>
              <a:t>SL vs. 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E70616-CE29-472F-8CC1-3A930D10D258}"/>
                  </a:ext>
                </a:extLst>
              </p:cNvPr>
              <p:cNvSpPr>
                <a:spLocks noGrp="1"/>
              </p:cNvSpPr>
              <p:nvPr>
                <p:ph idx="1"/>
              </p:nvPr>
            </p:nvSpPr>
            <p:spPr>
              <a:xfrm>
                <a:off x="457200" y="1026055"/>
                <a:ext cx="8229600" cy="4114803"/>
              </a:xfrm>
            </p:spPr>
            <p:txBody>
              <a:bodyPr>
                <a:normAutofit fontScale="70000" lnSpcReduction="20000"/>
              </a:bodyPr>
              <a:lstStyle/>
              <a:p>
                <a:r>
                  <a:rPr lang="en-US" dirty="0"/>
                  <a:t>Main difference between SL and BC:</a:t>
                </a:r>
              </a:p>
              <a:p>
                <a:pPr lvl="1"/>
                <a:r>
                  <a:rPr lang="en-US" dirty="0"/>
                  <a:t>For SL: input </a:t>
                </a:r>
                <a14:m>
                  <m:oMath xmlns:m="http://schemas.openxmlformats.org/officeDocument/2006/math">
                    <m:r>
                      <a:rPr lang="en-US" i="1">
                        <a:latin typeface="Cambria Math" panose="02040503050406030204" pitchFamily="18" charset="0"/>
                      </a:rPr>
                      <m:t>𝑥</m:t>
                    </m:r>
                  </m:oMath>
                </a14:m>
                <a:r>
                  <a:rPr lang="en-US" dirty="0"/>
                  <a:t> for computing label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t> is </a:t>
                </a:r>
                <a:r>
                  <a:rPr lang="en-US" dirty="0" err="1"/>
                  <a:t>i.i.d</a:t>
                </a:r>
                <a:r>
                  <a:rPr lang="en-US" dirty="0"/>
                  <a:t> (independent and identically distributed) </a:t>
                </a:r>
              </a:p>
              <a:p>
                <a:pPr lvl="2"/>
                <a:r>
                  <a:rPr lang="en-US" dirty="0"/>
                  <a:t>i.e., there is no correlation between one input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and the next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+1</m:t>
                        </m:r>
                      </m:sub>
                    </m:sSub>
                  </m:oMath>
                </a14:m>
                <a:r>
                  <a:rPr lang="en-US" dirty="0"/>
                  <a:t>. </a:t>
                </a:r>
              </a:p>
              <a:p>
                <a:pPr lvl="1"/>
                <a:r>
                  <a:rPr lang="en-US" dirty="0"/>
                  <a:t>For IL/BC (and MDP in general): input (state)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for computing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not </a:t>
                </a:r>
                <a:r>
                  <a:rPr lang="en-US" dirty="0" err="1"/>
                  <a:t>i.i.d</a:t>
                </a:r>
                <a:r>
                  <a:rPr lang="en-US" dirty="0"/>
                  <a:t>. but highly correlated, since action taken in a given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induces the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a:t>
                </a:r>
              </a:p>
              <a:p>
                <a:pPr lvl="2"/>
                <a:r>
                  <a:rPr lang="en-US" dirty="0"/>
                  <a:t>i.e., a vehicle does not randomly jump around, but follows a smooth path. If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oMath>
                </a14:m>
                <a:r>
                  <a:rPr lang="en-US" dirty="0"/>
                  <a:t> is defined as the front-camera video frame at time </a:t>
                </a:r>
                <a14:m>
                  <m:oMath xmlns:m="http://schemas.openxmlformats.org/officeDocument/2006/math">
                    <m:r>
                      <a:rPr lang="en-US" b="0" i="1" smtClean="0">
                        <a:latin typeface="Cambria Math" panose="02040503050406030204" pitchFamily="18" charset="0"/>
                      </a:rPr>
                      <m:t>𝑡</m:t>
                    </m:r>
                  </m:oMath>
                </a14:m>
                <a:r>
                  <a:rPr lang="en-US" dirty="0"/>
                  <a:t>, then there is strong correlation between frames across time</a:t>
                </a:r>
                <a14:m>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altLang="zh-CN" dirty="0"/>
                  <a:t>in the continuous video stream.</a:t>
                </a:r>
              </a:p>
              <a:p>
                <a:r>
                  <a:rPr lang="en-US" dirty="0"/>
                  <a:t>Non-</a:t>
                </a:r>
                <a:r>
                  <a:rPr lang="en-US" dirty="0" err="1"/>
                  <a:t>i.i.d</a:t>
                </a:r>
                <a:r>
                  <a:rPr lang="en-US" dirty="0"/>
                  <a:t> input data may cause distributional Shift, where training and testing input data distributions densities are different.</a:t>
                </a:r>
                <a:endParaRPr lang="en-SE" dirty="0"/>
              </a:p>
            </p:txBody>
          </p:sp>
        </mc:Choice>
        <mc:Fallback xmlns="">
          <p:sp>
            <p:nvSpPr>
              <p:cNvPr id="3" name="Content Placeholder 2">
                <a:extLst>
                  <a:ext uri="{FF2B5EF4-FFF2-40B4-BE49-F238E27FC236}">
                    <a16:creationId xmlns:a16="http://schemas.microsoft.com/office/drawing/2014/main" id="{B3E70616-CE29-472F-8CC1-3A930D10D258}"/>
                  </a:ext>
                </a:extLst>
              </p:cNvPr>
              <p:cNvSpPr>
                <a:spLocks noGrp="1" noRot="1" noChangeAspect="1" noMove="1" noResize="1" noEditPoints="1" noAdjustHandles="1" noChangeArrowheads="1" noChangeShapeType="1" noTextEdit="1"/>
              </p:cNvSpPr>
              <p:nvPr>
                <p:ph idx="1"/>
              </p:nvPr>
            </p:nvSpPr>
            <p:spPr>
              <a:xfrm>
                <a:off x="457200" y="1026055"/>
                <a:ext cx="8229600" cy="4114803"/>
              </a:xfrm>
              <a:blipFill>
                <a:blip r:embed="rId3"/>
                <a:stretch>
                  <a:fillRect l="-815" t="-2370" r="-103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F4EB2BA-82B7-476D-BD8A-C40EED35DAED}"/>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sp>
        <p:nvSpPr>
          <p:cNvPr id="6" name="Rectangle 5">
            <a:extLst>
              <a:ext uri="{FF2B5EF4-FFF2-40B4-BE49-F238E27FC236}">
                <a16:creationId xmlns:a16="http://schemas.microsoft.com/office/drawing/2014/main" id="{4A33E272-A87E-4D77-AC54-DFF8902F7809}"/>
              </a:ext>
            </a:extLst>
          </p:cNvPr>
          <p:cNvSpPr/>
          <p:nvPr/>
        </p:nvSpPr>
        <p:spPr>
          <a:xfrm>
            <a:off x="2583802" y="6570921"/>
            <a:ext cx="3429000" cy="246221"/>
          </a:xfrm>
          <a:prstGeom prst="rect">
            <a:avLst/>
          </a:prstGeom>
        </p:spPr>
        <p:txBody>
          <a:bodyPr wrap="square">
            <a:spAutoFit/>
          </a:bodyPr>
          <a:lstStyle/>
          <a:p>
            <a:r>
              <a:rPr lang="en-US" sz="1000" dirty="0"/>
              <a:t>https://pathmind.com/wiki/deep-reinforcement-learning</a:t>
            </a:r>
            <a:endParaRPr lang="en-SE" sz="1000" dirty="0"/>
          </a:p>
        </p:txBody>
      </p:sp>
      <p:pic>
        <p:nvPicPr>
          <p:cNvPr id="5" name="Picture 4">
            <a:extLst>
              <a:ext uri="{FF2B5EF4-FFF2-40B4-BE49-F238E27FC236}">
                <a16:creationId xmlns:a16="http://schemas.microsoft.com/office/drawing/2014/main" id="{A64672A9-380B-4D40-A25A-5A895660B592}"/>
              </a:ext>
            </a:extLst>
          </p:cNvPr>
          <p:cNvPicPr>
            <a:picLocks noChangeAspect="1"/>
          </p:cNvPicPr>
          <p:nvPr/>
        </p:nvPicPr>
        <p:blipFill>
          <a:blip r:embed="rId4"/>
          <a:stretch>
            <a:fillRect/>
          </a:stretch>
        </p:blipFill>
        <p:spPr>
          <a:xfrm>
            <a:off x="2743200" y="4630464"/>
            <a:ext cx="3524742" cy="1952898"/>
          </a:xfrm>
          <a:prstGeom prst="rect">
            <a:avLst/>
          </a:prstGeom>
        </p:spPr>
      </p:pic>
    </p:spTree>
    <p:extLst>
      <p:ext uri="{BB962C8B-B14F-4D97-AF65-F5344CB8AC3E}">
        <p14:creationId xmlns:p14="http://schemas.microsoft.com/office/powerpoint/2010/main" val="407922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7AFF-189A-4F2D-A9C1-CF1AB4865726}"/>
              </a:ext>
            </a:extLst>
          </p:cNvPr>
          <p:cNvSpPr>
            <a:spLocks noGrp="1"/>
          </p:cNvSpPr>
          <p:nvPr>
            <p:ph type="title"/>
          </p:nvPr>
        </p:nvSpPr>
        <p:spPr>
          <a:xfrm>
            <a:off x="457200" y="152400"/>
            <a:ext cx="8229600" cy="868362"/>
          </a:xfrm>
        </p:spPr>
        <p:txBody>
          <a:bodyPr/>
          <a:lstStyle/>
          <a:p>
            <a:r>
              <a:rPr lang="en-US" dirty="0"/>
              <a:t>Distributional Shift in IL/BC</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4EA7BE-83D9-4B41-8C1C-9E316B5D2ACB}"/>
                  </a:ext>
                </a:extLst>
              </p:cNvPr>
              <p:cNvSpPr>
                <a:spLocks noGrp="1"/>
              </p:cNvSpPr>
              <p:nvPr>
                <p:ph idx="1"/>
              </p:nvPr>
            </p:nvSpPr>
            <p:spPr>
              <a:xfrm>
                <a:off x="461176" y="969782"/>
                <a:ext cx="8229600" cy="2667000"/>
              </a:xfrm>
            </p:spPr>
            <p:txBody>
              <a:bodyPr>
                <a:normAutofit fontScale="62500" lnSpcReduction="20000"/>
              </a:bodyPr>
              <a:lstStyle/>
              <a:p>
                <a:r>
                  <a:rPr lang="en-US" dirty="0"/>
                  <a:t>Errors made in different states add up, therefore a mistake made by the agent can easily put it into a state that the expert has never visited and the agent has never trained on. In such states, the action is undefined and this can lead to catastrophic failures.</a:t>
                </a:r>
              </a:p>
              <a:p>
                <a:r>
                  <a:rPr lang="en-US" dirty="0"/>
                  <a:t>e.g. the expert driver always keeps in the center of lane, so the front camera images (input data) in the training set do not contain views where the vehicle is heading to go off side of road. So once the vehicle heading deviates a little towards the side</a:t>
                </a:r>
              </a:p>
              <a:p>
                <a:pPr lvl="1"/>
                <a:r>
                  <a:rPr lang="en-US" dirty="0"/>
                  <a:t>the input data is not in the training set </a:t>
                </a:r>
                <a14:m>
                  <m:oMath xmlns:m="http://schemas.openxmlformats.org/officeDocument/2006/math">
                    <m:r>
                      <a:rPr lang="en-US" b="0" i="1" smtClean="0">
                        <a:latin typeface="Cambria Math" panose="02040503050406030204" pitchFamily="18" charset="0"/>
                      </a:rPr>
                      <m:t>→</m:t>
                    </m:r>
                  </m:oMath>
                </a14:m>
                <a:r>
                  <a:rPr lang="en-US" dirty="0"/>
                  <a:t> action is undefined  </a:t>
                </a:r>
                <a14:m>
                  <m:oMath xmlns:m="http://schemas.openxmlformats.org/officeDocument/2006/math">
                    <m:r>
                      <a:rPr lang="en-US" i="1">
                        <a:latin typeface="Cambria Math" panose="02040503050406030204" pitchFamily="18" charset="0"/>
                      </a:rPr>
                      <m:t>→</m:t>
                    </m:r>
                  </m:oMath>
                </a14:m>
                <a:r>
                  <a:rPr lang="en-US" dirty="0"/>
                  <a:t> vehicle deviates even more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oMath>
                </a14:m>
                <a:r>
                  <a:rPr lang="en-US" dirty="0"/>
                  <a:t> vicious cycle leading to a crash.</a:t>
                </a:r>
              </a:p>
              <a:p>
                <a:pPr lvl="1"/>
                <a:endParaRPr lang="en-SE" dirty="0"/>
              </a:p>
            </p:txBody>
          </p:sp>
        </mc:Choice>
        <mc:Fallback xmlns="">
          <p:sp>
            <p:nvSpPr>
              <p:cNvPr id="3" name="Content Placeholder 2">
                <a:extLst>
                  <a:ext uri="{FF2B5EF4-FFF2-40B4-BE49-F238E27FC236}">
                    <a16:creationId xmlns:a16="http://schemas.microsoft.com/office/drawing/2014/main" id="{154EA7BE-83D9-4B41-8C1C-9E316B5D2ACB}"/>
                  </a:ext>
                </a:extLst>
              </p:cNvPr>
              <p:cNvSpPr>
                <a:spLocks noGrp="1" noRot="1" noChangeAspect="1" noMove="1" noResize="1" noEditPoints="1" noAdjustHandles="1" noChangeArrowheads="1" noChangeShapeType="1" noTextEdit="1"/>
              </p:cNvSpPr>
              <p:nvPr>
                <p:ph idx="1"/>
              </p:nvPr>
            </p:nvSpPr>
            <p:spPr>
              <a:xfrm>
                <a:off x="461176" y="969782"/>
                <a:ext cx="8229600" cy="2667000"/>
              </a:xfrm>
              <a:blipFill>
                <a:blip r:embed="rId2"/>
                <a:stretch>
                  <a:fillRect l="-667" t="-3196" r="-1111" b="-91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9A060DC-9D9A-4DAB-A9E8-01391FAC5463}"/>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2050" name="Picture 2">
            <a:extLst>
              <a:ext uri="{FF2B5EF4-FFF2-40B4-BE49-F238E27FC236}">
                <a16:creationId xmlns:a16="http://schemas.microsoft.com/office/drawing/2014/main" id="{32384FD4-3196-45D3-B961-B1A37889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2" y="3467009"/>
            <a:ext cx="5514975" cy="3033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F537C9A-E2E9-49F3-8F45-BD5E81ACA580}"/>
              </a:ext>
            </a:extLst>
          </p:cNvPr>
          <p:cNvSpPr/>
          <p:nvPr/>
        </p:nvSpPr>
        <p:spPr>
          <a:xfrm>
            <a:off x="1952625" y="6518988"/>
            <a:ext cx="5238750" cy="246221"/>
          </a:xfrm>
          <a:prstGeom prst="rect">
            <a:avLst/>
          </a:prstGeom>
        </p:spPr>
        <p:txBody>
          <a:bodyPr wrap="square">
            <a:spAutoFit/>
          </a:bodyPr>
          <a:lstStyle/>
          <a:p>
            <a:r>
              <a:rPr lang="en-US" sz="1000" dirty="0"/>
              <a:t>https://medium.com/@SmartLabAI/a-brief-overview-of-imitation-learning-8a8a75c44a9c</a:t>
            </a:r>
            <a:endParaRPr lang="en-SE" sz="1000" dirty="0"/>
          </a:p>
        </p:txBody>
      </p:sp>
    </p:spTree>
    <p:extLst>
      <p:ext uri="{BB962C8B-B14F-4D97-AF65-F5344CB8AC3E}">
        <p14:creationId xmlns:p14="http://schemas.microsoft.com/office/powerpoint/2010/main" val="1580736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D93EB-C278-4EC0-A2CB-98AFCEE92932}"/>
              </a:ext>
            </a:extLst>
          </p:cNvPr>
          <p:cNvSpPr>
            <a:spLocks noGrp="1"/>
          </p:cNvSpPr>
          <p:nvPr>
            <p:ph type="title"/>
          </p:nvPr>
        </p:nvSpPr>
        <p:spPr/>
        <p:txBody>
          <a:bodyPr/>
          <a:lstStyle/>
          <a:p>
            <a:r>
              <a:rPr lang="en-US" dirty="0"/>
              <a:t>Direct Policy Learning (DPL)</a:t>
            </a:r>
            <a:endParaRPr lang="en-SE" dirty="0"/>
          </a:p>
        </p:txBody>
      </p:sp>
      <p:sp>
        <p:nvSpPr>
          <p:cNvPr id="3" name="Content Placeholder 2">
            <a:extLst>
              <a:ext uri="{FF2B5EF4-FFF2-40B4-BE49-F238E27FC236}">
                <a16:creationId xmlns:a16="http://schemas.microsoft.com/office/drawing/2014/main" id="{F767556B-35B2-4292-BCE0-EEF547453F82}"/>
              </a:ext>
            </a:extLst>
          </p:cNvPr>
          <p:cNvSpPr>
            <a:spLocks noGrp="1"/>
          </p:cNvSpPr>
          <p:nvPr>
            <p:ph idx="1"/>
          </p:nvPr>
        </p:nvSpPr>
        <p:spPr>
          <a:xfrm>
            <a:off x="457200" y="1295400"/>
            <a:ext cx="8229600" cy="2133600"/>
          </a:xfrm>
        </p:spPr>
        <p:txBody>
          <a:bodyPr>
            <a:normAutofit fontScale="47500" lnSpcReduction="20000"/>
          </a:bodyPr>
          <a:lstStyle/>
          <a:p>
            <a:r>
              <a:rPr lang="en-US" dirty="0"/>
              <a:t>DPL is an improved version of behavioral cloning. Assuming that we have access to </a:t>
            </a:r>
            <a:r>
              <a:rPr lang="en-US" dirty="0">
                <a:solidFill>
                  <a:srgbClr val="FF0000"/>
                </a:solidFill>
              </a:rPr>
              <a:t>an interactive expert</a:t>
            </a:r>
            <a:r>
              <a:rPr lang="en-US" dirty="0"/>
              <a:t> at training time, </a:t>
            </a:r>
          </a:p>
          <a:p>
            <a:r>
              <a:rPr lang="en-US" dirty="0"/>
              <a:t>First, we start with an initial predictor policy based on the initial expert demonstrations. </a:t>
            </a:r>
          </a:p>
          <a:p>
            <a:r>
              <a:rPr lang="en-US" dirty="0"/>
              <a:t>Then, we execute a loop until we converge. In each iteration, we collect trajectories by rolling out the current policy (which we obtained in the previous iteration) and using these we estimate the state distribution. </a:t>
            </a:r>
          </a:p>
          <a:p>
            <a:r>
              <a:rPr lang="en-US" dirty="0"/>
              <a:t>Then, for every state, we collect feedback from the expert (what would have he done in the same state). </a:t>
            </a:r>
          </a:p>
          <a:p>
            <a:r>
              <a:rPr lang="en-US" dirty="0"/>
              <a:t>Finally, we train a new policy using this feedback.</a:t>
            </a:r>
          </a:p>
        </p:txBody>
      </p:sp>
      <p:sp>
        <p:nvSpPr>
          <p:cNvPr id="4" name="Slide Number Placeholder 3">
            <a:extLst>
              <a:ext uri="{FF2B5EF4-FFF2-40B4-BE49-F238E27FC236}">
                <a16:creationId xmlns:a16="http://schemas.microsoft.com/office/drawing/2014/main" id="{84FB9987-95B7-4223-AE18-5F5CF2E3C48C}"/>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pic>
        <p:nvPicPr>
          <p:cNvPr id="4098" name="Picture 2">
            <a:extLst>
              <a:ext uri="{FF2B5EF4-FFF2-40B4-BE49-F238E27FC236}">
                <a16:creationId xmlns:a16="http://schemas.microsoft.com/office/drawing/2014/main" id="{7B5A3FA1-723B-469F-9E10-8FF43A8BD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214273"/>
            <a:ext cx="4572000" cy="357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2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3743-49DE-4254-B739-D76177271E99}"/>
              </a:ext>
            </a:extLst>
          </p:cNvPr>
          <p:cNvSpPr>
            <a:spLocks noGrp="1"/>
          </p:cNvSpPr>
          <p:nvPr>
            <p:ph type="title"/>
          </p:nvPr>
        </p:nvSpPr>
        <p:spPr/>
        <p:txBody>
          <a:bodyPr/>
          <a:lstStyle/>
          <a:p>
            <a:r>
              <a:rPr lang="en-US" dirty="0"/>
              <a:t>TODO Two Variants of DPL</a:t>
            </a:r>
            <a:endParaRPr lang="en-SE" dirty="0"/>
          </a:p>
        </p:txBody>
      </p:sp>
      <p:sp>
        <p:nvSpPr>
          <p:cNvPr id="3" name="Content Placeholder 2">
            <a:extLst>
              <a:ext uri="{FF2B5EF4-FFF2-40B4-BE49-F238E27FC236}">
                <a16:creationId xmlns:a16="http://schemas.microsoft.com/office/drawing/2014/main" id="{E38D711E-D66E-47D3-BBA5-AEF859DEAFAF}"/>
              </a:ext>
            </a:extLst>
          </p:cNvPr>
          <p:cNvSpPr>
            <a:spLocks noGrp="1"/>
          </p:cNvSpPr>
          <p:nvPr>
            <p:ph idx="1"/>
          </p:nvPr>
        </p:nvSpPr>
        <p:spPr>
          <a:xfrm>
            <a:off x="457200" y="1143000"/>
            <a:ext cx="8229600" cy="2590800"/>
          </a:xfrm>
        </p:spPr>
        <p:txBody>
          <a:bodyPr>
            <a:normAutofit fontScale="62500" lnSpcReduction="20000"/>
          </a:bodyPr>
          <a:lstStyle/>
          <a:p>
            <a:r>
              <a:rPr lang="en-US" dirty="0"/>
              <a:t>Data Aggregation trains the actual policy on all the previous training data. </a:t>
            </a:r>
          </a:p>
          <a:p>
            <a:pPr lvl="1"/>
            <a:r>
              <a:rPr lang="en-US" dirty="0"/>
              <a:t>e.g., Dagger: expert remains in the loop during the training of the controller: the controller is iteratively tested and samples from the obtained trajectories are re-labeled by the expert</a:t>
            </a:r>
          </a:p>
          <a:p>
            <a:r>
              <a:rPr lang="en-US" dirty="0"/>
              <a:t>Policy Aggregation trains a policy on the training data received on the last iteration and then combines this policy with all the previous policies using geometric blending. In the next iteration, we use this newly obtained, blended policy during the roll-out</a:t>
            </a:r>
            <a:endParaRPr lang="en-SE" dirty="0"/>
          </a:p>
        </p:txBody>
      </p:sp>
      <p:sp>
        <p:nvSpPr>
          <p:cNvPr id="4" name="Slide Number Placeholder 3">
            <a:extLst>
              <a:ext uri="{FF2B5EF4-FFF2-40B4-BE49-F238E27FC236}">
                <a16:creationId xmlns:a16="http://schemas.microsoft.com/office/drawing/2014/main" id="{3E636E06-A89D-4D75-BE0E-D8B2654DC388}"/>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pic>
        <p:nvPicPr>
          <p:cNvPr id="5122" name="Picture 2">
            <a:extLst>
              <a:ext uri="{FF2B5EF4-FFF2-40B4-BE49-F238E27FC236}">
                <a16:creationId xmlns:a16="http://schemas.microsoft.com/office/drawing/2014/main" id="{C0E90E16-BB1A-4A68-BC64-CD6B1292A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7" y="3516960"/>
            <a:ext cx="5267325"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001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3E3E-1BCF-40AE-AF04-DECD1DED1065}"/>
              </a:ext>
            </a:extLst>
          </p:cNvPr>
          <p:cNvSpPr>
            <a:spLocks noGrp="1"/>
          </p:cNvSpPr>
          <p:nvPr>
            <p:ph type="title"/>
          </p:nvPr>
        </p:nvSpPr>
        <p:spPr/>
        <p:txBody>
          <a:bodyPr/>
          <a:lstStyle/>
          <a:p>
            <a:r>
              <a:rPr lang="en-US" sz="3600" dirty="0"/>
              <a:t>Inverse Reinforcement Learning (IRL)</a:t>
            </a:r>
            <a:endParaRPr lang="en-SE" sz="3600" dirty="0"/>
          </a:p>
        </p:txBody>
      </p:sp>
      <p:sp>
        <p:nvSpPr>
          <p:cNvPr id="3" name="Content Placeholder 2">
            <a:extLst>
              <a:ext uri="{FF2B5EF4-FFF2-40B4-BE49-F238E27FC236}">
                <a16:creationId xmlns:a16="http://schemas.microsoft.com/office/drawing/2014/main" id="{AC8FE9BF-C180-4A2C-9721-4A440EDBAFB8}"/>
              </a:ext>
            </a:extLst>
          </p:cNvPr>
          <p:cNvSpPr>
            <a:spLocks noGrp="1"/>
          </p:cNvSpPr>
          <p:nvPr>
            <p:ph idx="1"/>
          </p:nvPr>
        </p:nvSpPr>
        <p:spPr>
          <a:xfrm>
            <a:off x="457200" y="1295400"/>
            <a:ext cx="8229600" cy="5479110"/>
          </a:xfrm>
        </p:spPr>
        <p:txBody>
          <a:bodyPr>
            <a:normAutofit fontScale="70000" lnSpcReduction="20000"/>
          </a:bodyPr>
          <a:lstStyle/>
          <a:p>
            <a:r>
              <a:rPr lang="en-US" dirty="0"/>
              <a:t>Start with a set of expert’s demonstrations (we assume these are optimal) and then try to estimate the parameterized reward function, that would cause the expert’s behavior/policy.	</a:t>
            </a:r>
          </a:p>
          <a:p>
            <a:pPr lvl="1"/>
            <a:r>
              <a:rPr lang="en-US" dirty="0"/>
              <a:t>Problem: reward function is not unique, multiple reward functions may lead to the same behavior.</a:t>
            </a:r>
          </a:p>
          <a:p>
            <a:pPr lvl="1"/>
            <a:r>
              <a:rPr lang="en-US" dirty="0"/>
              <a:t>e.g., an outside observer sees that you work very hard (behavior). He may infer your reward function to be “</a:t>
            </a:r>
            <a:r>
              <a:rPr lang="en-US" i="1" dirty="0"/>
              <a:t>maximize </a:t>
            </a:r>
            <a:r>
              <a:rPr lang="en-US" i="1" dirty="0" err="1"/>
              <a:t>WorkTime</a:t>
            </a:r>
            <a:r>
              <a:rPr lang="en-US" dirty="0"/>
              <a:t>” (since you really enjoy your job). But your actual reward function is “</a:t>
            </a:r>
            <a:r>
              <a:rPr lang="en-US" i="1" dirty="0"/>
              <a:t>maximize </a:t>
            </a:r>
            <a:r>
              <a:rPr lang="en-US" i="1" dirty="0" err="1"/>
              <a:t>MoneyEarned</a:t>
            </a:r>
            <a:r>
              <a:rPr lang="en-US" dirty="0"/>
              <a:t>” (while you really hate your job).</a:t>
            </a:r>
          </a:p>
          <a:p>
            <a:pPr lvl="1"/>
            <a:r>
              <a:rPr lang="en-US" dirty="0"/>
              <a:t>An agent with incorrect value function won’t generalize well in a different environment. Suppose someone trains an agent to imitate you. The agent has the same behavior as you in the current environment, but faced with a job offer with higher salary, the agent may take a different action than you.</a:t>
            </a:r>
          </a:p>
          <a:p>
            <a:pPr lvl="1"/>
            <a:r>
              <a:rPr lang="en-US" dirty="0"/>
              <a:t>Solution: try to learn the correct value function by observing the expert in diverse environments.</a:t>
            </a:r>
          </a:p>
        </p:txBody>
      </p:sp>
      <p:sp>
        <p:nvSpPr>
          <p:cNvPr id="4" name="Slide Number Placeholder 3">
            <a:extLst>
              <a:ext uri="{FF2B5EF4-FFF2-40B4-BE49-F238E27FC236}">
                <a16:creationId xmlns:a16="http://schemas.microsoft.com/office/drawing/2014/main" id="{26ECDC62-4A2B-4B41-8608-F7A804D89377}"/>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spTree>
    <p:extLst>
      <p:ext uri="{BB962C8B-B14F-4D97-AF65-F5344CB8AC3E}">
        <p14:creationId xmlns:p14="http://schemas.microsoft.com/office/powerpoint/2010/main" val="116303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38D8-C7AF-4228-9F0A-71172C517A80}"/>
              </a:ext>
            </a:extLst>
          </p:cNvPr>
          <p:cNvSpPr>
            <a:spLocks noGrp="1"/>
          </p:cNvSpPr>
          <p:nvPr>
            <p:ph type="title"/>
          </p:nvPr>
        </p:nvSpPr>
        <p:spPr/>
        <p:txBody>
          <a:bodyPr/>
          <a:lstStyle/>
          <a:p>
            <a:r>
              <a:rPr lang="en-US" dirty="0"/>
              <a:t>IRL Details</a:t>
            </a:r>
            <a:endParaRPr lang="en-SE" dirty="0"/>
          </a:p>
        </p:txBody>
      </p:sp>
      <p:sp>
        <p:nvSpPr>
          <p:cNvPr id="3" name="Content Placeholder 2">
            <a:extLst>
              <a:ext uri="{FF2B5EF4-FFF2-40B4-BE49-F238E27FC236}">
                <a16:creationId xmlns:a16="http://schemas.microsoft.com/office/drawing/2014/main" id="{15A7C42D-FDD3-4F1E-9F3A-302B29EE1F1C}"/>
              </a:ext>
            </a:extLst>
          </p:cNvPr>
          <p:cNvSpPr>
            <a:spLocks noGrp="1"/>
          </p:cNvSpPr>
          <p:nvPr>
            <p:ph idx="1"/>
          </p:nvPr>
        </p:nvSpPr>
        <p:spPr/>
        <p:txBody>
          <a:bodyPr/>
          <a:lstStyle/>
          <a:p>
            <a:r>
              <a:rPr lang="en-US" dirty="0"/>
              <a:t>Repeat until we find a good enough policy:</a:t>
            </a:r>
          </a:p>
          <a:p>
            <a:pPr lvl="1"/>
            <a:r>
              <a:rPr lang="en-US" dirty="0"/>
              <a:t>Update the reward function parameters.</a:t>
            </a:r>
          </a:p>
          <a:p>
            <a:pPr lvl="1"/>
            <a:r>
              <a:rPr lang="en-US" dirty="0"/>
              <a:t>Solve the RL problem to find the optimal policy.</a:t>
            </a:r>
          </a:p>
          <a:p>
            <a:pPr lvl="1"/>
            <a:r>
              <a:rPr lang="en-US" dirty="0"/>
              <a:t>Compare the newly learned policy with the expert’s policy.</a:t>
            </a:r>
          </a:p>
          <a:p>
            <a:endParaRPr lang="en-SE" dirty="0"/>
          </a:p>
          <a:p>
            <a:endParaRPr lang="en-SE" dirty="0"/>
          </a:p>
        </p:txBody>
      </p:sp>
      <p:sp>
        <p:nvSpPr>
          <p:cNvPr id="4" name="Slide Number Placeholder 3">
            <a:extLst>
              <a:ext uri="{FF2B5EF4-FFF2-40B4-BE49-F238E27FC236}">
                <a16:creationId xmlns:a16="http://schemas.microsoft.com/office/drawing/2014/main" id="{2341027B-9859-472F-AA34-219D1BE65392}"/>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5" name="Picture 2">
            <a:extLst>
              <a:ext uri="{FF2B5EF4-FFF2-40B4-BE49-F238E27FC236}">
                <a16:creationId xmlns:a16="http://schemas.microsoft.com/office/drawing/2014/main" id="{DEB8E750-4FCA-4747-9D5C-9CA2FF506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183" y="4414837"/>
            <a:ext cx="714163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84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05E7-5A37-438B-A012-C7A832BD39BD}"/>
              </a:ext>
            </a:extLst>
          </p:cNvPr>
          <p:cNvSpPr>
            <a:spLocks noGrp="1"/>
          </p:cNvSpPr>
          <p:nvPr>
            <p:ph type="title"/>
          </p:nvPr>
        </p:nvSpPr>
        <p:spPr/>
        <p:txBody>
          <a:bodyPr/>
          <a:lstStyle/>
          <a:p>
            <a:r>
              <a:rPr lang="en-US" dirty="0"/>
              <a:t>Two Variants of IRL</a:t>
            </a:r>
            <a:endParaRPr lang="en-SE" dirty="0"/>
          </a:p>
        </p:txBody>
      </p:sp>
      <p:sp>
        <p:nvSpPr>
          <p:cNvPr id="3" name="Content Placeholder 2">
            <a:extLst>
              <a:ext uri="{FF2B5EF4-FFF2-40B4-BE49-F238E27FC236}">
                <a16:creationId xmlns:a16="http://schemas.microsoft.com/office/drawing/2014/main" id="{FE61EA6D-7B42-43CF-A4C3-95FC7D55F605}"/>
              </a:ext>
            </a:extLst>
          </p:cNvPr>
          <p:cNvSpPr>
            <a:spLocks noGrp="1"/>
          </p:cNvSpPr>
          <p:nvPr>
            <p:ph idx="1"/>
          </p:nvPr>
        </p:nvSpPr>
        <p:spPr>
          <a:xfrm>
            <a:off x="457200" y="1143000"/>
            <a:ext cx="8229600" cy="2362200"/>
          </a:xfrm>
        </p:spPr>
        <p:txBody>
          <a:bodyPr>
            <a:normAutofit fontScale="55000" lnSpcReduction="20000"/>
          </a:bodyPr>
          <a:lstStyle/>
          <a:p>
            <a:r>
              <a:rPr lang="en-US" dirty="0"/>
              <a:t>In the </a:t>
            </a:r>
            <a:r>
              <a:rPr lang="en-US" b="1" dirty="0"/>
              <a:t>model-given </a:t>
            </a:r>
            <a:r>
              <a:rPr lang="en-US" dirty="0"/>
              <a:t>case, our reward function is linear. In each iteration, we need to solve the full RL problem (only feasible for small MDP’s). We know the model (state transition dynamics of the environment), so we can easily compare our learned policy with the expert’s one.</a:t>
            </a:r>
          </a:p>
          <a:p>
            <a:r>
              <a:rPr lang="en-US" dirty="0"/>
              <a:t>The </a:t>
            </a:r>
            <a:r>
              <a:rPr lang="en-US" b="1" dirty="0"/>
              <a:t>model-free</a:t>
            </a:r>
            <a:r>
              <a:rPr lang="en-US" dirty="0"/>
              <a:t> approach is a more general case. Here, we assume that the reward function is more complex (e.g., modeled with a DNN). We also suppose that the state space of the MDP is large or continuous, therefore in each iteration, we only solve a single step of the RL problem. We don’t know the model, but we have access to a simulator of the environment. Therefore, comparing our policy to the expert’s one is trickier.</a:t>
            </a:r>
          </a:p>
          <a:p>
            <a:endParaRPr lang="en-SE" dirty="0"/>
          </a:p>
        </p:txBody>
      </p:sp>
      <p:sp>
        <p:nvSpPr>
          <p:cNvPr id="4" name="Slide Number Placeholder 3">
            <a:extLst>
              <a:ext uri="{FF2B5EF4-FFF2-40B4-BE49-F238E27FC236}">
                <a16:creationId xmlns:a16="http://schemas.microsoft.com/office/drawing/2014/main" id="{D9B4FB90-CD5D-43D6-A7ED-F0FCC893C9CC}"/>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7170" name="Picture 2">
            <a:extLst>
              <a:ext uri="{FF2B5EF4-FFF2-40B4-BE49-F238E27FC236}">
                <a16:creationId xmlns:a16="http://schemas.microsoft.com/office/drawing/2014/main" id="{4DA6496C-9AE8-42FD-8A62-3EFA65DBE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0263"/>
            <a:ext cx="9144000" cy="3487737"/>
          </a:xfrm>
          <a:prstGeom prst="rect">
            <a:avLst/>
          </a:prstGeom>
          <a:noFill/>
          <a:extLst>
            <a:ext uri="{909E8E84-426E-40DD-AFC4-6F175D3DCCD1}">
              <a14:hiddenFill xmlns:a14="http://schemas.microsoft.com/office/drawing/2010/main">
                <a:solidFill>
                  <a:srgbClr val="FFFFFF"/>
                </a:solidFill>
              </a14:hiddenFill>
            </a:ext>
          </a:extLst>
        </p:spPr>
      </p:pic>
      <p:sp>
        <p:nvSpPr>
          <p:cNvPr id="6" name="Scroll: Horizontal 5">
            <a:extLst>
              <a:ext uri="{FF2B5EF4-FFF2-40B4-BE49-F238E27FC236}">
                <a16:creationId xmlns:a16="http://schemas.microsoft.com/office/drawing/2014/main" id="{5A747603-08D3-47DE-88CA-A5ABDB276E9B}"/>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582080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9F60-3CBB-4B97-BB3E-ECCBA9591A71}"/>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A2BA666F-520A-4912-AF57-E51D793FAB7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6D8AAC2-3636-4B18-BE52-5254C5FC197A}"/>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2B0A05E1-3A37-43BD-881C-B5B3EEBDED33}"/>
              </a:ext>
            </a:extLst>
          </p:cNvPr>
          <p:cNvPicPr>
            <a:picLocks noChangeAspect="1"/>
          </p:cNvPicPr>
          <p:nvPr/>
        </p:nvPicPr>
        <p:blipFill>
          <a:blip r:embed="rId2"/>
          <a:stretch>
            <a:fillRect/>
          </a:stretch>
        </p:blipFill>
        <p:spPr>
          <a:xfrm>
            <a:off x="0" y="22982"/>
            <a:ext cx="9144000" cy="1759280"/>
          </a:xfrm>
          <a:prstGeom prst="rect">
            <a:avLst/>
          </a:prstGeom>
        </p:spPr>
      </p:pic>
      <p:pic>
        <p:nvPicPr>
          <p:cNvPr id="6" name="Picture 5">
            <a:extLst>
              <a:ext uri="{FF2B5EF4-FFF2-40B4-BE49-F238E27FC236}">
                <a16:creationId xmlns:a16="http://schemas.microsoft.com/office/drawing/2014/main" id="{C29CD7EB-27DB-45FE-BB87-2AC672389080}"/>
              </a:ext>
            </a:extLst>
          </p:cNvPr>
          <p:cNvPicPr>
            <a:picLocks noChangeAspect="1"/>
          </p:cNvPicPr>
          <p:nvPr/>
        </p:nvPicPr>
        <p:blipFill>
          <a:blip r:embed="rId3"/>
          <a:stretch>
            <a:fillRect/>
          </a:stretch>
        </p:blipFill>
        <p:spPr>
          <a:xfrm>
            <a:off x="0" y="2234715"/>
            <a:ext cx="9144000" cy="1656111"/>
          </a:xfrm>
          <a:prstGeom prst="rect">
            <a:avLst/>
          </a:prstGeom>
        </p:spPr>
      </p:pic>
      <p:pic>
        <p:nvPicPr>
          <p:cNvPr id="7" name="Picture 6">
            <a:extLst>
              <a:ext uri="{FF2B5EF4-FFF2-40B4-BE49-F238E27FC236}">
                <a16:creationId xmlns:a16="http://schemas.microsoft.com/office/drawing/2014/main" id="{8A54C812-3749-466B-9E0C-7D90B590BF49}"/>
              </a:ext>
            </a:extLst>
          </p:cNvPr>
          <p:cNvPicPr>
            <a:picLocks noChangeAspect="1"/>
          </p:cNvPicPr>
          <p:nvPr/>
        </p:nvPicPr>
        <p:blipFill>
          <a:blip r:embed="rId4"/>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1957F66-F950-4E2C-A1F2-D331491D0AD2}"/>
              </a:ext>
            </a:extLst>
          </p:cNvPr>
          <p:cNvSpPr txBox="1"/>
          <p:nvPr/>
        </p:nvSpPr>
        <p:spPr>
          <a:xfrm>
            <a:off x="4300425" y="1710450"/>
            <a:ext cx="1813317" cy="369332"/>
          </a:xfrm>
          <a:prstGeom prst="rect">
            <a:avLst/>
          </a:prstGeom>
          <a:noFill/>
        </p:spPr>
        <p:txBody>
          <a:bodyPr wrap="none" rtlCol="0">
            <a:spAutoFit/>
          </a:bodyPr>
          <a:lstStyle/>
          <a:p>
            <a:r>
              <a:rPr lang="en-US" dirty="0"/>
              <a:t>Classic Pipeline</a:t>
            </a:r>
            <a:endParaRPr lang="en-SE" dirty="0"/>
          </a:p>
        </p:txBody>
      </p:sp>
      <p:sp>
        <p:nvSpPr>
          <p:cNvPr id="9" name="TextBox 8">
            <a:extLst>
              <a:ext uri="{FF2B5EF4-FFF2-40B4-BE49-F238E27FC236}">
                <a16:creationId xmlns:a16="http://schemas.microsoft.com/office/drawing/2014/main" id="{018E91F7-EAE9-44AA-B0D5-D2970313ACB9}"/>
              </a:ext>
            </a:extLst>
          </p:cNvPr>
          <p:cNvSpPr txBox="1"/>
          <p:nvPr/>
        </p:nvSpPr>
        <p:spPr>
          <a:xfrm>
            <a:off x="2885422" y="6396038"/>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
        <p:nvSpPr>
          <p:cNvPr id="11" name="TextBox 10">
            <a:extLst>
              <a:ext uri="{FF2B5EF4-FFF2-40B4-BE49-F238E27FC236}">
                <a16:creationId xmlns:a16="http://schemas.microsoft.com/office/drawing/2014/main" id="{CC80B8BB-12E3-4F53-BC49-E99B1C939662}"/>
              </a:ext>
            </a:extLst>
          </p:cNvPr>
          <p:cNvSpPr txBox="1"/>
          <p:nvPr/>
        </p:nvSpPr>
        <p:spPr>
          <a:xfrm>
            <a:off x="3137671" y="3881301"/>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90541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4CA5-2618-403B-B364-5F7EA6F73748}"/>
              </a:ext>
            </a:extLst>
          </p:cNvPr>
          <p:cNvSpPr>
            <a:spLocks noGrp="1"/>
          </p:cNvSpPr>
          <p:nvPr>
            <p:ph type="title"/>
          </p:nvPr>
        </p:nvSpPr>
        <p:spPr/>
        <p:txBody>
          <a:bodyPr/>
          <a:lstStyle/>
          <a:p>
            <a:r>
              <a:rPr lang="en-US" dirty="0"/>
              <a:t>Advantages of Mid-to-Mid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F181F-C947-4706-B987-A84ABB9C7157}"/>
                  </a:ext>
                </a:extLst>
              </p:cNvPr>
              <p:cNvSpPr>
                <a:spLocks noGrp="1"/>
              </p:cNvSpPr>
              <p:nvPr>
                <p:ph idx="1"/>
              </p:nvPr>
            </p:nvSpPr>
            <p:spPr>
              <a:xfrm>
                <a:off x="457200" y="1295400"/>
                <a:ext cx="8229600" cy="5562600"/>
              </a:xfrm>
            </p:spPr>
            <p:txBody>
              <a:bodyPr>
                <a:normAutofit fontScale="62500" lnSpcReduction="20000"/>
              </a:bodyPr>
              <a:lstStyle/>
              <a:p>
                <a:r>
                  <a:rPr lang="en-US" dirty="0">
                    <a:solidFill>
                      <a:schemeClr val="tx1"/>
                    </a:solidFill>
                  </a:rPr>
                  <a:t>On the left: </a:t>
                </a:r>
              </a:p>
              <a:p>
                <a:pPr lvl="1"/>
                <a:r>
                  <a:rPr lang="en-US" dirty="0">
                    <a:solidFill>
                      <a:schemeClr val="tx1"/>
                    </a:solidFill>
                  </a:rPr>
                  <a:t>End-to-end: Raw sensor data contains extremely high dimensional information which can be influenced by different textures and appearances of roads and objects, different weather conditions, and different daytime. </a:t>
                </a:r>
              </a:p>
              <a:p>
                <a:pPr lvl="1"/>
                <a:r>
                  <a:rPr lang="en-US" dirty="0">
                    <a:solidFill>
                      <a:schemeClr val="tx1"/>
                    </a:solidFill>
                  </a:rPr>
                  <a:t>Mid-to-mid: Separate perception module, the bird-view representation is a concise description of only the useful information for decision making and planning, discarding irrelevant information such as texture, light conditions and object appearances</a:t>
                </a:r>
              </a:p>
              <a:p>
                <a:r>
                  <a:rPr lang="en-US" dirty="0">
                    <a:solidFill>
                      <a:schemeClr val="tx1"/>
                    </a:solidFill>
                  </a:rPr>
                  <a:t>On the right:</a:t>
                </a:r>
              </a:p>
              <a:p>
                <a:pPr lvl="1"/>
                <a:r>
                  <a:rPr lang="en-US" dirty="0">
                    <a:solidFill>
                      <a:schemeClr val="tx1"/>
                    </a:solidFill>
                  </a:rPr>
                  <a:t>IL needs labeled data in the form of expert driver’s action </a:t>
                </a:r>
                <a14:m>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oMath>
                </a14:m>
                <a:r>
                  <a:rPr lang="en-US" dirty="0">
                    <a:solidFill>
                      <a:schemeClr val="tx1"/>
                    </a:solidFill>
                  </a:rPr>
                  <a:t> at each step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to obtain a trace of </a:t>
                </a:r>
                <a14:m>
                  <m:oMath xmlns:m="http://schemas.openxmlformats.org/officeDocument/2006/math">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𝑖</m:t>
                        </m:r>
                      </m:sub>
                      <m:sup>
                        <m:r>
                          <a:rPr lang="en-US" i="1">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oMath>
                </a14:m>
                <a:r>
                  <a:rPr lang="en-US" dirty="0">
                    <a:solidFill>
                      <a:schemeClr val="tx1"/>
                    </a:solidFill>
                  </a:rPr>
                  <a:t>.</a:t>
                </a:r>
              </a:p>
              <a:p>
                <a:pPr lvl="1"/>
                <a:r>
                  <a:rPr lang="en-US" dirty="0">
                    <a:solidFill>
                      <a:schemeClr val="tx1"/>
                    </a:solidFill>
                  </a:rPr>
                  <a:t>End-to-end: must record expert driver’s low-level actions (steering/brake/acceleration) by tapping into and capturing signals from the vehicle’s internal bus. </a:t>
                </a:r>
              </a:p>
              <a:p>
                <a:pPr lvl="1"/>
                <a:r>
                  <a:rPr lang="en-US" dirty="0">
                    <a:solidFill>
                      <a:schemeClr val="tx1"/>
                    </a:solidFill>
                  </a:rPr>
                  <a:t>Mid-to-mid: only need to record expert driver’s vehicle trajectory logs.</a:t>
                </a:r>
              </a:p>
              <a:p>
                <a:r>
                  <a:rPr lang="en-US" dirty="0"/>
                  <a:t>Overall:</a:t>
                </a:r>
              </a:p>
              <a:p>
                <a:pPr lvl="1"/>
                <a:r>
                  <a:rPr lang="en-US" dirty="0"/>
                  <a:t>Mid-to-mid: Execution </a:t>
                </a:r>
                <a:r>
                  <a:rPr lang="en-US" dirty="0">
                    <a:solidFill>
                      <a:schemeClr val="tx1"/>
                    </a:solidFill>
                  </a:rPr>
                  <a:t>frequency of ML components is lower than end-to-end, since planner typically executes at lower </a:t>
                </a:r>
                <a:r>
                  <a:rPr lang="en-US" dirty="0" err="1">
                    <a:solidFill>
                      <a:schemeClr val="tx1"/>
                    </a:solidFill>
                  </a:rPr>
                  <a:t>freq</a:t>
                </a:r>
                <a:r>
                  <a:rPr lang="en-US" dirty="0">
                    <a:solidFill>
                      <a:schemeClr val="tx1"/>
                    </a:solidFill>
                  </a:rPr>
                  <a:t> </a:t>
                </a:r>
                <a:r>
                  <a:rPr lang="en-US">
                    <a:solidFill>
                      <a:schemeClr val="tx1"/>
                    </a:solidFill>
                  </a:rPr>
                  <a:t>than controller.</a:t>
                </a:r>
                <a:endParaRPr lang="en-SE" dirty="0">
                  <a:solidFill>
                    <a:schemeClr val="tx1"/>
                  </a:solidFill>
                </a:endParaRPr>
              </a:p>
            </p:txBody>
          </p:sp>
        </mc:Choice>
        <mc:Fallback xmlns="">
          <p:sp>
            <p:nvSpPr>
              <p:cNvPr id="3" name="Content Placeholder 2">
                <a:extLst>
                  <a:ext uri="{FF2B5EF4-FFF2-40B4-BE49-F238E27FC236}">
                    <a16:creationId xmlns:a16="http://schemas.microsoft.com/office/drawing/2014/main" id="{7D3F181F-C947-4706-B987-A84ABB9C7157}"/>
                  </a:ext>
                </a:extLst>
              </p:cNvPr>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l="-667" t="-1645" r="-74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0BD4DFC-2E6E-418A-A577-5589045C379E}"/>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21192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CE0D-6E84-4119-B96A-66477D7FD572}"/>
              </a:ext>
            </a:extLst>
          </p:cNvPr>
          <p:cNvSpPr>
            <a:spLocks noGrp="1"/>
          </p:cNvSpPr>
          <p:nvPr>
            <p:ph type="title"/>
          </p:nvPr>
        </p:nvSpPr>
        <p:spPr/>
        <p:txBody>
          <a:bodyPr/>
          <a:lstStyle/>
          <a:p>
            <a:r>
              <a:rPr lang="en-US" dirty="0"/>
              <a:t>Reinforcement Learning (RL)</a:t>
            </a:r>
            <a:endParaRPr lang="en-SE" dirty="0"/>
          </a:p>
        </p:txBody>
      </p:sp>
      <p:sp>
        <p:nvSpPr>
          <p:cNvPr id="3" name="Content Placeholder 2">
            <a:extLst>
              <a:ext uri="{FF2B5EF4-FFF2-40B4-BE49-F238E27FC236}">
                <a16:creationId xmlns:a16="http://schemas.microsoft.com/office/drawing/2014/main" id="{0A10FDC6-3779-402E-A23A-D8B0A7301F95}"/>
              </a:ext>
            </a:extLst>
          </p:cNvPr>
          <p:cNvSpPr>
            <a:spLocks noGrp="1"/>
          </p:cNvSpPr>
          <p:nvPr>
            <p:ph idx="1"/>
          </p:nvPr>
        </p:nvSpPr>
        <p:spPr>
          <a:xfrm>
            <a:off x="457200" y="1295399"/>
            <a:ext cx="8382000" cy="3151934"/>
          </a:xfrm>
        </p:spPr>
        <p:txBody>
          <a:bodyPr>
            <a:normAutofit/>
          </a:bodyPr>
          <a:lstStyle/>
          <a:p>
            <a:r>
              <a:rPr lang="en-US" dirty="0"/>
              <a:t>The RL problem: find the optimal policy given the reward function.</a:t>
            </a:r>
          </a:p>
          <a:p>
            <a:pPr lvl="1"/>
            <a:r>
              <a:rPr lang="en-US" dirty="0"/>
              <a:t>Sometimes loss function is used, defined as negative of reward function, so minimizing loss is equivalent to maximizing reward.</a:t>
            </a:r>
          </a:p>
        </p:txBody>
      </p:sp>
      <p:sp>
        <p:nvSpPr>
          <p:cNvPr id="4" name="Slide Number Placeholder 3">
            <a:extLst>
              <a:ext uri="{FF2B5EF4-FFF2-40B4-BE49-F238E27FC236}">
                <a16:creationId xmlns:a16="http://schemas.microsoft.com/office/drawing/2014/main" id="{B4D83823-CACC-465B-A796-51C7E08B514B}"/>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DBB5514F-088F-4174-BA00-0FC468EBD3F1}"/>
                  </a:ext>
                </a:extLst>
              </p:cNvPr>
              <p:cNvSpPr txBox="1">
                <a:spLocks/>
              </p:cNvSpPr>
              <p:nvPr/>
            </p:nvSpPr>
            <p:spPr>
              <a:xfrm>
                <a:off x="3276600" y="4020044"/>
                <a:ext cx="2232248" cy="575348"/>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a:buChar char="o"/>
                  <a:defRPr sz="2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charset="2"/>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SzPct val="80000"/>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𝑝</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r>
                            <a:rPr lang="en-US" altLang="zh-CN" sz="2000" i="1" smtClean="0">
                              <a:latin typeface="Cambria Math" panose="02040503050406030204" pitchFamily="18" charset="0"/>
                            </a:rPr>
                            <m:t>+1</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𝑠</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𝑎</m:t>
                          </m:r>
                        </m:e>
                        <m:sub>
                          <m:r>
                            <a:rPr lang="en-US" altLang="zh-CN" sz="2000" i="1" smtClean="0">
                              <a:latin typeface="Cambria Math" panose="02040503050406030204" pitchFamily="18" charset="0"/>
                            </a:rPr>
                            <m:t>𝑡</m:t>
                          </m:r>
                        </m:sub>
                      </m:sSub>
                      <m:r>
                        <a:rPr lang="en-US" altLang="zh-CN" sz="2000" i="1" smtClean="0">
                          <a:latin typeface="Cambria Math" panose="02040503050406030204" pitchFamily="18" charset="0"/>
                        </a:rPr>
                        <m:t>)</m:t>
                      </m:r>
                    </m:oMath>
                  </m:oMathPara>
                </a14:m>
                <a:endParaRPr lang="zh-CN" altLang="en-US" sz="2000" dirty="0"/>
              </a:p>
            </p:txBody>
          </p:sp>
        </mc:Choice>
        <mc:Fallback xmlns="">
          <p:sp>
            <p:nvSpPr>
              <p:cNvPr id="13" name="内容占位符 2">
                <a:extLst>
                  <a:ext uri="{FF2B5EF4-FFF2-40B4-BE49-F238E27FC236}">
                    <a16:creationId xmlns:a16="http://schemas.microsoft.com/office/drawing/2014/main" id="{DBB5514F-088F-4174-BA00-0FC468EBD3F1}"/>
                  </a:ext>
                </a:extLst>
              </p:cNvPr>
              <p:cNvSpPr txBox="1">
                <a:spLocks noRot="1" noChangeAspect="1" noMove="1" noResize="1" noEditPoints="1" noAdjustHandles="1" noChangeArrowheads="1" noChangeShapeType="1" noTextEdit="1"/>
              </p:cNvSpPr>
              <p:nvPr/>
            </p:nvSpPr>
            <p:spPr>
              <a:xfrm>
                <a:off x="3276600" y="4020044"/>
                <a:ext cx="2232248" cy="575348"/>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55E9A0-2EF5-4310-9298-9C91A3AA5B78}"/>
                  </a:ext>
                </a:extLst>
              </p:cNvPr>
              <p:cNvSpPr txBox="1"/>
              <p:nvPr/>
            </p:nvSpPr>
            <p:spPr>
              <a:xfrm>
                <a:off x="880755" y="5659058"/>
                <a:ext cx="7440744" cy="741742"/>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Goal: learn optimal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that maximizes cumulative reward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ctrlPr>
                              <a:rPr lang="en-SE"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  </m:t>
                        </m:r>
                      </m:e>
                    </m:func>
                  </m:oMath>
                </a14:m>
                <a:endParaRPr lang="en-US" dirty="0"/>
              </a:p>
            </p:txBody>
          </p:sp>
        </mc:Choice>
        <mc:Fallback xmlns="">
          <p:sp>
            <p:nvSpPr>
              <p:cNvPr id="14" name="TextBox 13">
                <a:extLst>
                  <a:ext uri="{FF2B5EF4-FFF2-40B4-BE49-F238E27FC236}">
                    <a16:creationId xmlns:a16="http://schemas.microsoft.com/office/drawing/2014/main" id="{9955E9A0-2EF5-4310-9298-9C91A3AA5B78}"/>
                  </a:ext>
                </a:extLst>
              </p:cNvPr>
              <p:cNvSpPr txBox="1">
                <a:spLocks noRot="1" noChangeAspect="1" noMove="1" noResize="1" noEditPoints="1" noAdjustHandles="1" noChangeArrowheads="1" noChangeShapeType="1" noTextEdit="1"/>
              </p:cNvSpPr>
              <p:nvPr/>
            </p:nvSpPr>
            <p:spPr>
              <a:xfrm>
                <a:off x="880755" y="5659058"/>
                <a:ext cx="7440744" cy="741742"/>
              </a:xfrm>
              <a:prstGeom prst="rect">
                <a:avLst/>
              </a:prstGeom>
              <a:blipFill>
                <a:blip r:embed="rId4"/>
                <a:stretch>
                  <a:fillRect l="-655" t="-21311" b="-80328"/>
                </a:stretch>
              </a:blipFill>
              <a:ln>
                <a:noFill/>
              </a:ln>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69C449-82FF-4C40-824D-633AFF1A4DE4}"/>
                  </a:ext>
                </a:extLst>
              </p:cNvPr>
              <p:cNvSpPr txBox="1"/>
              <p:nvPr/>
            </p:nvSpPr>
            <p:spPr>
              <a:xfrm>
                <a:off x="5405265" y="4708268"/>
                <a:ext cx="1953865" cy="707886"/>
              </a:xfrm>
              <a:prstGeom prst="rect">
                <a:avLst/>
              </a:prstGeom>
              <a:noFill/>
            </p:spPr>
            <p:txBody>
              <a:bodyPr wrap="square" rtlCol="0">
                <a:spAutoFit/>
              </a:bodyPr>
              <a:lstStyle/>
              <a:p>
                <a:r>
                  <a:rPr lang="en-US" sz="2000" dirty="0"/>
                  <a:t>Observation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oMath>
                </a14:m>
                <a:r>
                  <a:rPr lang="en-US" sz="2000" dirty="0"/>
                  <a:t>; Reward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i="1">
                            <a:latin typeface="Cambria Math" panose="02040503050406030204" pitchFamily="18" charset="0"/>
                          </a:rPr>
                          <m:t>𝑡</m:t>
                        </m:r>
                      </m:sub>
                    </m:sSub>
                  </m:oMath>
                </a14:m>
                <a:endParaRPr lang="en-US" sz="2000" dirty="0"/>
              </a:p>
            </p:txBody>
          </p:sp>
        </mc:Choice>
        <mc:Fallback xmlns="">
          <p:sp>
            <p:nvSpPr>
              <p:cNvPr id="15" name="TextBox 14">
                <a:extLst>
                  <a:ext uri="{FF2B5EF4-FFF2-40B4-BE49-F238E27FC236}">
                    <a16:creationId xmlns:a16="http://schemas.microsoft.com/office/drawing/2014/main" id="{1D69C449-82FF-4C40-824D-633AFF1A4DE4}"/>
                  </a:ext>
                </a:extLst>
              </p:cNvPr>
              <p:cNvSpPr txBox="1">
                <a:spLocks noRot="1" noChangeAspect="1" noMove="1" noResize="1" noEditPoints="1" noAdjustHandles="1" noChangeArrowheads="1" noChangeShapeType="1" noTextEdit="1"/>
              </p:cNvSpPr>
              <p:nvPr/>
            </p:nvSpPr>
            <p:spPr>
              <a:xfrm>
                <a:off x="5405265" y="4708268"/>
                <a:ext cx="1953865" cy="707886"/>
              </a:xfrm>
              <a:prstGeom prst="rect">
                <a:avLst/>
              </a:prstGeom>
              <a:blipFill>
                <a:blip r:embed="rId5"/>
                <a:stretch>
                  <a:fillRect l="-3438" t="-3448" b="-1551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880CA4-CE61-48CB-BE8E-673C6B822198}"/>
                  </a:ext>
                </a:extLst>
              </p:cNvPr>
              <p:cNvSpPr txBox="1"/>
              <p:nvPr/>
            </p:nvSpPr>
            <p:spPr>
              <a:xfrm>
                <a:off x="2544664" y="4839766"/>
                <a:ext cx="1005452" cy="707886"/>
              </a:xfrm>
              <a:prstGeom prst="rect">
                <a:avLst/>
              </a:prstGeom>
              <a:noFill/>
            </p:spPr>
            <p:txBody>
              <a:bodyPr wrap="square" rtlCol="0">
                <a:spAutoFit/>
              </a:bodyPr>
              <a:lstStyle/>
              <a:p>
                <a:r>
                  <a:rPr lang="en-US" sz="2000" dirty="0"/>
                  <a:t>Action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oMath>
                </a14:m>
                <a:r>
                  <a:rPr lang="en-US" sz="2000" dirty="0"/>
                  <a:t> </a:t>
                </a:r>
              </a:p>
            </p:txBody>
          </p:sp>
        </mc:Choice>
        <mc:Fallback xmlns="">
          <p:sp>
            <p:nvSpPr>
              <p:cNvPr id="16" name="TextBox 15">
                <a:extLst>
                  <a:ext uri="{FF2B5EF4-FFF2-40B4-BE49-F238E27FC236}">
                    <a16:creationId xmlns:a16="http://schemas.microsoft.com/office/drawing/2014/main" id="{15880CA4-CE61-48CB-BE8E-673C6B822198}"/>
                  </a:ext>
                </a:extLst>
              </p:cNvPr>
              <p:cNvSpPr txBox="1">
                <a:spLocks noRot="1" noChangeAspect="1" noMove="1" noResize="1" noEditPoints="1" noAdjustHandles="1" noChangeArrowheads="1" noChangeShapeType="1" noTextEdit="1"/>
              </p:cNvSpPr>
              <p:nvPr/>
            </p:nvSpPr>
            <p:spPr>
              <a:xfrm>
                <a:off x="2544664" y="4839766"/>
                <a:ext cx="1005452" cy="707886"/>
              </a:xfrm>
              <a:prstGeom prst="rect">
                <a:avLst/>
              </a:prstGeom>
              <a:blipFill>
                <a:blip r:embed="rId6"/>
                <a:stretch>
                  <a:fillRect l="-6061" t="-4310" r="-1818" b="-862"/>
                </a:stretch>
              </a:blipFill>
            </p:spPr>
            <p:txBody>
              <a:bodyPr/>
              <a:lstStyle/>
              <a:p>
                <a:r>
                  <a:rPr lang="en-SE">
                    <a:noFill/>
                  </a:rPr>
                  <a:t> </a:t>
                </a:r>
              </a:p>
            </p:txBody>
          </p:sp>
        </mc:Fallback>
      </mc:AlternateContent>
      <p:grpSp>
        <p:nvGrpSpPr>
          <p:cNvPr id="17" name="Group 16">
            <a:extLst>
              <a:ext uri="{FF2B5EF4-FFF2-40B4-BE49-F238E27FC236}">
                <a16:creationId xmlns:a16="http://schemas.microsoft.com/office/drawing/2014/main" id="{048E5626-A930-44ED-9A24-06B451DCF0C3}"/>
              </a:ext>
            </a:extLst>
          </p:cNvPr>
          <p:cNvGrpSpPr/>
          <p:nvPr/>
        </p:nvGrpSpPr>
        <p:grpSpPr>
          <a:xfrm>
            <a:off x="3633237" y="4464950"/>
            <a:ext cx="1546383" cy="1181140"/>
            <a:chOff x="4448830" y="2857315"/>
            <a:chExt cx="1644360" cy="1122610"/>
          </a:xfrm>
        </p:grpSpPr>
        <p:sp>
          <p:nvSpPr>
            <p:cNvPr id="18" name="Rectangle 17">
              <a:extLst>
                <a:ext uri="{FF2B5EF4-FFF2-40B4-BE49-F238E27FC236}">
                  <a16:creationId xmlns:a16="http://schemas.microsoft.com/office/drawing/2014/main" id="{9A75F26C-45CD-4B37-9336-71284BE7EFBD}"/>
                </a:ext>
              </a:extLst>
            </p:cNvPr>
            <p:cNvSpPr/>
            <p:nvPr/>
          </p:nvSpPr>
          <p:spPr bwMode="auto">
            <a:xfrm>
              <a:off x="4448830" y="2857315"/>
              <a:ext cx="1615214" cy="495913"/>
            </a:xfrm>
            <a:prstGeom prst="rect">
              <a:avLst/>
            </a:prstGeom>
            <a:solidFill>
              <a:schemeClr val="tx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sz="2000" dirty="0"/>
                <a:t>Environment</a:t>
              </a:r>
              <a:endParaRPr kumimoji="0" lang="en-US" sz="2000" b="0" i="0" u="none" strike="noStrike" cap="none" normalizeH="0" baseline="0" dirty="0">
                <a:ln>
                  <a:noFill/>
                </a:ln>
                <a:solidFill>
                  <a:schemeClr val="tx1"/>
                </a:solidFill>
                <a:effectLst/>
                <a:latin typeface="Tahoma" pitchFamily="34" charset="0"/>
              </a:endParaRPr>
            </a:p>
          </p:txBody>
        </p:sp>
        <p:sp>
          <p:nvSpPr>
            <p:cNvPr id="19" name="Rectangle 18">
              <a:extLst>
                <a:ext uri="{FF2B5EF4-FFF2-40B4-BE49-F238E27FC236}">
                  <a16:creationId xmlns:a16="http://schemas.microsoft.com/office/drawing/2014/main" id="{4C1333CE-C31D-4CFF-9EDA-227F3FE4461E}"/>
                </a:ext>
              </a:extLst>
            </p:cNvPr>
            <p:cNvSpPr/>
            <p:nvPr/>
          </p:nvSpPr>
          <p:spPr bwMode="auto">
            <a:xfrm>
              <a:off x="4477975" y="3542841"/>
              <a:ext cx="1615215" cy="43708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ahoma" pitchFamily="34" charset="0"/>
                </a:rPr>
                <a:t>RL Agent</a:t>
              </a:r>
            </a:p>
          </p:txBody>
        </p:sp>
        <p:cxnSp>
          <p:nvCxnSpPr>
            <p:cNvPr id="20" name="Elbow Connector 26">
              <a:extLst>
                <a:ext uri="{FF2B5EF4-FFF2-40B4-BE49-F238E27FC236}">
                  <a16:creationId xmlns:a16="http://schemas.microsoft.com/office/drawing/2014/main" id="{07117D94-9DAA-4B07-9314-1431BF937C8F}"/>
                </a:ext>
              </a:extLst>
            </p:cNvPr>
            <p:cNvCxnSpPr>
              <a:stCxn id="18" idx="3"/>
              <a:endCxn id="19" idx="3"/>
            </p:cNvCxnSpPr>
            <p:nvPr/>
          </p:nvCxnSpPr>
          <p:spPr bwMode="auto">
            <a:xfrm>
              <a:off x="6064044" y="3105272"/>
              <a:ext cx="29146" cy="656111"/>
            </a:xfrm>
            <a:prstGeom prst="bentConnector3">
              <a:avLst>
                <a:gd name="adj1" fmla="val 884327"/>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 name="Elbow Connector 27">
              <a:extLst>
                <a:ext uri="{FF2B5EF4-FFF2-40B4-BE49-F238E27FC236}">
                  <a16:creationId xmlns:a16="http://schemas.microsoft.com/office/drawing/2014/main" id="{99C7C383-141A-4B2F-96DD-69953BA81795}"/>
                </a:ext>
              </a:extLst>
            </p:cNvPr>
            <p:cNvCxnSpPr>
              <a:stCxn id="19" idx="1"/>
              <a:endCxn id="18" idx="1"/>
            </p:cNvCxnSpPr>
            <p:nvPr/>
          </p:nvCxnSpPr>
          <p:spPr bwMode="auto">
            <a:xfrm rot="10800000">
              <a:off x="4448831" y="3105273"/>
              <a:ext cx="29145" cy="656111"/>
            </a:xfrm>
            <a:prstGeom prst="bentConnector3">
              <a:avLst>
                <a:gd name="adj1" fmla="val 884354"/>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1122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6DBC-BA35-4CAF-8ECE-91EF39A4A3D3}"/>
              </a:ext>
            </a:extLst>
          </p:cNvPr>
          <p:cNvSpPr>
            <a:spLocks noGrp="1"/>
          </p:cNvSpPr>
          <p:nvPr>
            <p:ph type="title"/>
          </p:nvPr>
        </p:nvSpPr>
        <p:spPr/>
        <p:txBody>
          <a:bodyPr/>
          <a:lstStyle/>
          <a:p>
            <a:r>
              <a:rPr lang="en-US" sz="3600" dirty="0"/>
              <a:t>Early Projects of IL (BC) Applied to AD</a:t>
            </a:r>
            <a:endParaRPr lang="en-SE" sz="3600" dirty="0"/>
          </a:p>
        </p:txBody>
      </p:sp>
      <p:sp>
        <p:nvSpPr>
          <p:cNvPr id="3" name="Content Placeholder 2">
            <a:extLst>
              <a:ext uri="{FF2B5EF4-FFF2-40B4-BE49-F238E27FC236}">
                <a16:creationId xmlns:a16="http://schemas.microsoft.com/office/drawing/2014/main" id="{C4C4C42B-AF15-480F-B808-9F28E28FA85A}"/>
              </a:ext>
            </a:extLst>
          </p:cNvPr>
          <p:cNvSpPr>
            <a:spLocks noGrp="1"/>
          </p:cNvSpPr>
          <p:nvPr>
            <p:ph idx="1"/>
          </p:nvPr>
        </p:nvSpPr>
        <p:spPr/>
        <p:txBody>
          <a:bodyPr/>
          <a:lstStyle/>
          <a:p>
            <a:r>
              <a:rPr lang="en-US" dirty="0"/>
              <a:t>ALVINN	</a:t>
            </a:r>
          </a:p>
          <a:p>
            <a:pPr lvl="1"/>
            <a:r>
              <a:rPr lang="en-US" dirty="0"/>
              <a:t>CMU, 1990</a:t>
            </a:r>
          </a:p>
          <a:p>
            <a:pPr lvl="1"/>
            <a:r>
              <a:rPr lang="en-US" dirty="0"/>
              <a:t>Low-res image as input</a:t>
            </a:r>
          </a:p>
          <a:p>
            <a:pPr lvl="1"/>
            <a:r>
              <a:rPr lang="en-US" dirty="0"/>
              <a:t>Fully connected NN</a:t>
            </a:r>
          </a:p>
          <a:p>
            <a:r>
              <a:rPr lang="en-US" dirty="0"/>
              <a:t>DAVE</a:t>
            </a:r>
          </a:p>
          <a:p>
            <a:pPr lvl="1"/>
            <a:r>
              <a:rPr lang="en-US" dirty="0"/>
              <a:t>Muller, </a:t>
            </a:r>
            <a:r>
              <a:rPr lang="en-US" dirty="0" err="1"/>
              <a:t>LeCun</a:t>
            </a:r>
            <a:r>
              <a:rPr lang="en-US" dirty="0"/>
              <a:t>, 2003</a:t>
            </a:r>
          </a:p>
          <a:p>
            <a:pPr lvl="1"/>
            <a:r>
              <a:rPr lang="en-US" dirty="0"/>
              <a:t>Low-res image as input</a:t>
            </a:r>
          </a:p>
          <a:p>
            <a:pPr lvl="1"/>
            <a:r>
              <a:rPr lang="en-US" dirty="0"/>
              <a:t>CNN</a:t>
            </a:r>
          </a:p>
          <a:p>
            <a:pPr lvl="1"/>
            <a:endParaRPr lang="en-SE" dirty="0"/>
          </a:p>
        </p:txBody>
      </p:sp>
      <p:sp>
        <p:nvSpPr>
          <p:cNvPr id="4" name="Slide Number Placeholder 3">
            <a:extLst>
              <a:ext uri="{FF2B5EF4-FFF2-40B4-BE49-F238E27FC236}">
                <a16:creationId xmlns:a16="http://schemas.microsoft.com/office/drawing/2014/main" id="{791D81AE-47A6-408D-A10D-996ABF4E6D2B}"/>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spTree>
    <p:extLst>
      <p:ext uri="{BB962C8B-B14F-4D97-AF65-F5344CB8AC3E}">
        <p14:creationId xmlns:p14="http://schemas.microsoft.com/office/powerpoint/2010/main" val="2857196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PilotNet</a:t>
            </a:r>
            <a:r>
              <a:rPr lang="en-US" dirty="0">
                <a:solidFill>
                  <a:srgbClr val="FF0000"/>
                </a:solidFill>
              </a:rPr>
              <a:t> [Bojarski 2016]</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Bojarski M, Del Testa D, </a:t>
            </a:r>
            <a:r>
              <a:rPr lang="en-US" dirty="0" err="1"/>
              <a:t>Dworakowski</a:t>
            </a:r>
            <a:r>
              <a:rPr lang="en-US" dirty="0"/>
              <a:t> D, et al. End to end learning for self-driving cars[J]. </a:t>
            </a:r>
            <a:r>
              <a:rPr lang="en-US" dirty="0" err="1"/>
              <a:t>arXiv</a:t>
            </a:r>
            <a:r>
              <a:rPr lang="en-US" dirty="0"/>
              <a:t> preprint arXiv:1604.07316, 2016.</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6DFC8D63-7072-48D9-954B-D3569777F9FA}"/>
              </a:ext>
            </a:extLst>
          </p:cNvPr>
          <p:cNvPicPr>
            <a:picLocks noChangeAspect="1"/>
          </p:cNvPicPr>
          <p:nvPr/>
        </p:nvPicPr>
        <p:blipFill>
          <a:blip r:embed="rId3"/>
          <a:stretch>
            <a:fillRect/>
          </a:stretch>
        </p:blipFill>
        <p:spPr>
          <a:xfrm>
            <a:off x="-7289" y="4220814"/>
            <a:ext cx="9144000" cy="1656111"/>
          </a:xfrm>
          <a:prstGeom prst="rect">
            <a:avLst/>
          </a:prstGeom>
        </p:spPr>
      </p:pic>
      <p:sp>
        <p:nvSpPr>
          <p:cNvPr id="6" name="TextBox 5">
            <a:extLst>
              <a:ext uri="{FF2B5EF4-FFF2-40B4-BE49-F238E27FC236}">
                <a16:creationId xmlns:a16="http://schemas.microsoft.com/office/drawing/2014/main" id="{2A6FC8AF-ACB9-49FD-B27A-44C0FFF4CC08}"/>
              </a:ext>
            </a:extLst>
          </p:cNvPr>
          <p:cNvSpPr txBox="1"/>
          <p:nvPr/>
        </p:nvSpPr>
        <p:spPr>
          <a:xfrm>
            <a:off x="2495298" y="5876925"/>
            <a:ext cx="4138825" cy="369332"/>
          </a:xfrm>
          <a:prstGeom prst="rect">
            <a:avLst/>
          </a:prstGeom>
          <a:noFill/>
        </p:spPr>
        <p:txBody>
          <a:bodyPr wrap="none" rtlCol="0">
            <a:spAutoFit/>
          </a:bodyPr>
          <a:lstStyle/>
          <a:p>
            <a:r>
              <a:rPr lang="en-US" dirty="0"/>
              <a:t>End-to-End Driving (NVIDIA’s </a:t>
            </a:r>
            <a:r>
              <a:rPr lang="en-US" dirty="0" err="1"/>
              <a:t>PilotNet</a:t>
            </a:r>
            <a:r>
              <a:rPr lang="en-US" dirty="0"/>
              <a:t>)</a:t>
            </a:r>
            <a:endParaRPr lang="en-SE" dirty="0"/>
          </a:p>
        </p:txBody>
      </p:sp>
    </p:spTree>
    <p:extLst>
      <p:ext uri="{BB962C8B-B14F-4D97-AF65-F5344CB8AC3E}">
        <p14:creationId xmlns:p14="http://schemas.microsoft.com/office/powerpoint/2010/main" val="4230650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4438-1913-4DF2-B678-25E2A3776793}"/>
              </a:ext>
            </a:extLst>
          </p:cNvPr>
          <p:cNvSpPr>
            <a:spLocks noGrp="1"/>
          </p:cNvSpPr>
          <p:nvPr>
            <p:ph type="title"/>
          </p:nvPr>
        </p:nvSpPr>
        <p:spPr/>
        <p:txBody>
          <a:bodyPr/>
          <a:lstStyle/>
          <a:p>
            <a:r>
              <a:rPr lang="en-US" dirty="0"/>
              <a:t>Training Method</a:t>
            </a:r>
            <a:endParaRPr lang="en-SE" dirty="0"/>
          </a:p>
        </p:txBody>
      </p:sp>
      <p:sp>
        <p:nvSpPr>
          <p:cNvPr id="3" name="Content Placeholder 2">
            <a:extLst>
              <a:ext uri="{FF2B5EF4-FFF2-40B4-BE49-F238E27FC236}">
                <a16:creationId xmlns:a16="http://schemas.microsoft.com/office/drawing/2014/main" id="{ADD4EF7D-4F6B-4880-9A7C-7670400D9215}"/>
              </a:ext>
            </a:extLst>
          </p:cNvPr>
          <p:cNvSpPr>
            <a:spLocks noGrp="1"/>
          </p:cNvSpPr>
          <p:nvPr>
            <p:ph idx="1"/>
          </p:nvPr>
        </p:nvSpPr>
        <p:spPr>
          <a:xfrm>
            <a:off x="457200" y="1295400"/>
            <a:ext cx="8229600" cy="2430685"/>
          </a:xfrm>
        </p:spPr>
        <p:txBody>
          <a:bodyPr>
            <a:normAutofit fontScale="62500" lnSpcReduction="20000"/>
          </a:bodyPr>
          <a:lstStyle/>
          <a:p>
            <a:r>
              <a:rPr lang="en-US" dirty="0"/>
              <a:t>End-to-End model trained with Imitation Learning (BC)</a:t>
            </a:r>
          </a:p>
          <a:p>
            <a:pPr lvl="1"/>
            <a:r>
              <a:rPr lang="en-US" dirty="0"/>
              <a:t>Human drives vehicle</a:t>
            </a:r>
          </a:p>
          <a:p>
            <a:pPr lvl="1"/>
            <a:r>
              <a:rPr lang="en-US" dirty="0"/>
              <a:t>Record sensor data and human actuator commands as training pairs</a:t>
            </a:r>
          </a:p>
          <a:p>
            <a:pPr lvl="1"/>
            <a:r>
              <a:rPr lang="en-US" dirty="0"/>
              <a:t>Train a DNN to map sensor data to actuator commands, mimicking a human. (</a:t>
            </a:r>
            <a:r>
              <a:rPr lang="en-US" dirty="0" err="1"/>
              <a:t>PilotNet</a:t>
            </a:r>
            <a:r>
              <a:rPr lang="en-US" dirty="0"/>
              <a:t> controls steering only. I think acceleration/braking are controlled separately, but the paper did not say how.)</a:t>
            </a:r>
          </a:p>
          <a:p>
            <a:r>
              <a:rPr lang="en-US" dirty="0" err="1"/>
              <a:t>PilotNet</a:t>
            </a:r>
            <a:r>
              <a:rPr lang="en-US" dirty="0"/>
              <a:t> driving video:</a:t>
            </a:r>
          </a:p>
          <a:p>
            <a:pPr lvl="1"/>
            <a:r>
              <a:rPr lang="en-US" dirty="0">
                <a:hlinkClick r:id="rId3"/>
              </a:rPr>
              <a:t>https://www.youtube.com/watch?v=_N7nC-8YxzE</a:t>
            </a:r>
            <a:endParaRPr lang="en-US" dirty="0"/>
          </a:p>
        </p:txBody>
      </p:sp>
      <p:sp>
        <p:nvSpPr>
          <p:cNvPr id="4" name="Slide Number Placeholder 3">
            <a:extLst>
              <a:ext uri="{FF2B5EF4-FFF2-40B4-BE49-F238E27FC236}">
                <a16:creationId xmlns:a16="http://schemas.microsoft.com/office/drawing/2014/main" id="{3796703D-58CC-4566-9390-28C24E397905}"/>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12290" name="Picture 2">
            <a:extLst>
              <a:ext uri="{FF2B5EF4-FFF2-40B4-BE49-F238E27FC236}">
                <a16:creationId xmlns:a16="http://schemas.microsoft.com/office/drawing/2014/main" id="{A3EC8764-BDE6-48C1-97CE-F44520C29FE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62099" y="3704748"/>
            <a:ext cx="6019800" cy="28744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8B9CC4-5F15-4D22-893A-FB0DD7509ED1}"/>
              </a:ext>
            </a:extLst>
          </p:cNvPr>
          <p:cNvSpPr/>
          <p:nvPr/>
        </p:nvSpPr>
        <p:spPr>
          <a:xfrm>
            <a:off x="3554734" y="6583362"/>
            <a:ext cx="2034531" cy="246221"/>
          </a:xfrm>
          <a:prstGeom prst="rect">
            <a:avLst/>
          </a:prstGeom>
        </p:spPr>
        <p:txBody>
          <a:bodyPr wrap="none">
            <a:spAutoFit/>
          </a:bodyPr>
          <a:lstStyle/>
          <a:p>
            <a:r>
              <a:rPr lang="en-SE" sz="1000" dirty="0"/>
              <a:t>https://github.com/lhzlhz/PilotNet</a:t>
            </a:r>
          </a:p>
        </p:txBody>
      </p:sp>
    </p:spTree>
    <p:extLst>
      <p:ext uri="{BB962C8B-B14F-4D97-AF65-F5344CB8AC3E}">
        <p14:creationId xmlns:p14="http://schemas.microsoft.com/office/powerpoint/2010/main" val="2897835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18E7-DD27-4788-A0B1-EE3B3CC4ABA0}"/>
              </a:ext>
            </a:extLst>
          </p:cNvPr>
          <p:cNvSpPr>
            <a:spLocks noGrp="1"/>
          </p:cNvSpPr>
          <p:nvPr>
            <p:ph type="title"/>
          </p:nvPr>
        </p:nvSpPr>
        <p:spPr/>
        <p:txBody>
          <a:bodyPr/>
          <a:lstStyle/>
          <a:p>
            <a:r>
              <a:rPr lang="en-US" dirty="0"/>
              <a:t>Data Collection System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E72F28-91E7-4058-B4E9-FC973211555E}"/>
                  </a:ext>
                </a:extLst>
              </p:cNvPr>
              <p:cNvSpPr>
                <a:spLocks noGrp="1"/>
              </p:cNvSpPr>
              <p:nvPr>
                <p:ph idx="1"/>
              </p:nvPr>
            </p:nvSpPr>
            <p:spPr>
              <a:xfrm>
                <a:off x="304800" y="1012556"/>
                <a:ext cx="8382000" cy="2812213"/>
              </a:xfrm>
            </p:spPr>
            <p:txBody>
              <a:bodyPr>
                <a:normAutofit fontScale="47500" lnSpcReduction="20000"/>
              </a:bodyPr>
              <a:lstStyle/>
              <a:p>
                <a:r>
                  <a:rPr lang="en-US" dirty="0"/>
                  <a:t>Three cameras are mounted behind the windshield of the data-acquisition car, and timestamped video from the cameras is captured simultaneously with the steering angle applied by the human driver. The steering command is obtained by tapping into the vehicle’s Controller Area Network (CAN) bus. </a:t>
                </a:r>
              </a:p>
              <a:p>
                <a:r>
                  <a:rPr lang="en-US" dirty="0"/>
                  <a:t>In order to make our system independent of the car geometry, we represent the steering command as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b="0" i="1" dirty="0" smtClean="0">
                            <a:latin typeface="Cambria Math" panose="02040503050406030204" pitchFamily="18" charset="0"/>
                          </a:rPr>
                          <m:t>𝑅</m:t>
                        </m:r>
                      </m:den>
                    </m:f>
                  </m:oMath>
                </a14:m>
                <a:r>
                  <a:rPr lang="en-US" dirty="0"/>
                  <a:t>, where </a:t>
                </a:r>
                <a14:m>
                  <m:oMath xmlns:m="http://schemas.openxmlformats.org/officeDocument/2006/math">
                    <m:r>
                      <a:rPr lang="en-US" b="0" i="1" dirty="0" smtClean="0">
                        <a:latin typeface="Cambria Math" panose="02040503050406030204" pitchFamily="18" charset="0"/>
                      </a:rPr>
                      <m:t>𝑅</m:t>
                    </m:r>
                  </m:oMath>
                </a14:m>
                <a:r>
                  <a:rPr lang="en-US" dirty="0"/>
                  <a:t> is the turning radius in meters. We use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instead of </a:t>
                </a:r>
                <a14:m>
                  <m:oMath xmlns:m="http://schemas.openxmlformats.org/officeDocument/2006/math">
                    <m:r>
                      <a:rPr lang="en-US" i="1" dirty="0">
                        <a:latin typeface="Cambria Math" panose="02040503050406030204" pitchFamily="18" charset="0"/>
                      </a:rPr>
                      <m:t>𝑅</m:t>
                    </m:r>
                  </m:oMath>
                </a14:m>
                <a:r>
                  <a:rPr lang="en-US" dirty="0"/>
                  <a:t> to prevent a singularity when driving straight (the turning radius for driving straight is infinity).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r>
                      <a:rPr lang="en-US" i="1" dirty="0">
                        <a:latin typeface="Cambria Math" panose="02040503050406030204" pitchFamily="18" charset="0"/>
                      </a:rPr>
                      <m:t> </m:t>
                    </m:r>
                  </m:oMath>
                </a14:m>
                <a:r>
                  <a:rPr lang="en-US" dirty="0"/>
                  <a:t> smoothly transitions through zero from left turns (negative values) to right turns (positive values).</a:t>
                </a:r>
              </a:p>
              <a:p>
                <a:r>
                  <a:rPr lang="en-US" dirty="0"/>
                  <a:t>Training data contains single images sampled from the video, paired with the corresponding steering command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𝑅</m:t>
                        </m:r>
                      </m:den>
                    </m:f>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EE72F28-91E7-4058-B4E9-FC973211555E}"/>
                  </a:ext>
                </a:extLst>
              </p:cNvPr>
              <p:cNvSpPr>
                <a:spLocks noGrp="1" noRot="1" noChangeAspect="1" noMove="1" noResize="1" noEditPoints="1" noAdjustHandles="1" noChangeArrowheads="1" noChangeShapeType="1" noTextEdit="1"/>
              </p:cNvSpPr>
              <p:nvPr>
                <p:ph idx="1"/>
              </p:nvPr>
            </p:nvSpPr>
            <p:spPr>
              <a:xfrm>
                <a:off x="304800" y="1012556"/>
                <a:ext cx="8382000" cy="2812213"/>
              </a:xfrm>
              <a:blipFill>
                <a:blip r:embed="rId2"/>
                <a:stretch>
                  <a:fillRect l="-218" t="-1952" r="-7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C94474E-DA28-41E6-9BFC-D38E75555CA2}"/>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13314" name="Picture 2" descr="Figure 1: High-level view of the data collection system.">
            <a:extLst>
              <a:ext uri="{FF2B5EF4-FFF2-40B4-BE49-F238E27FC236}">
                <a16:creationId xmlns:a16="http://schemas.microsoft.com/office/drawing/2014/main" id="{171854D9-5A09-415C-B654-0AF252524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90122"/>
            <a:ext cx="4419600" cy="2910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50D923-34AA-4E06-8D82-9F806E4BE3BD}"/>
              </a:ext>
            </a:extLst>
          </p:cNvPr>
          <p:cNvSpPr/>
          <p:nvPr/>
        </p:nvSpPr>
        <p:spPr>
          <a:xfrm>
            <a:off x="2819400" y="6553200"/>
            <a:ext cx="3505200" cy="246221"/>
          </a:xfrm>
          <a:prstGeom prst="rect">
            <a:avLst/>
          </a:prstGeom>
        </p:spPr>
        <p:txBody>
          <a:bodyPr wrap="square">
            <a:spAutoFit/>
          </a:bodyPr>
          <a:lstStyle/>
          <a:p>
            <a:r>
              <a:rPr lang="en-SE" sz="1000" dirty="0"/>
              <a:t>https://devblogs.nvidia.com/deep-learning-self-driving-cars/</a:t>
            </a:r>
          </a:p>
        </p:txBody>
      </p:sp>
      <p:pic>
        <p:nvPicPr>
          <p:cNvPr id="8" name="Picture 7">
            <a:extLst>
              <a:ext uri="{FF2B5EF4-FFF2-40B4-BE49-F238E27FC236}">
                <a16:creationId xmlns:a16="http://schemas.microsoft.com/office/drawing/2014/main" id="{1557612C-CFD7-44A9-9061-9C51E02FEAC9}"/>
              </a:ext>
            </a:extLst>
          </p:cNvPr>
          <p:cNvPicPr>
            <a:picLocks noChangeAspect="1"/>
          </p:cNvPicPr>
          <p:nvPr/>
        </p:nvPicPr>
        <p:blipFill>
          <a:blip r:embed="rId4"/>
          <a:stretch>
            <a:fillRect/>
          </a:stretch>
        </p:blipFill>
        <p:spPr>
          <a:xfrm>
            <a:off x="5018982" y="4044248"/>
            <a:ext cx="3830435" cy="228947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E0CB7A-9205-4FE6-A818-A21BE0E8259A}"/>
                  </a:ext>
                </a:extLst>
              </p:cNvPr>
              <p:cNvSpPr txBox="1"/>
              <p:nvPr/>
            </p:nvSpPr>
            <p:spPr>
              <a:xfrm>
                <a:off x="5288634" y="4629122"/>
                <a:ext cx="346201" cy="316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𝜃</m:t>
                      </m:r>
                    </m:oMath>
                  </m:oMathPara>
                </a14:m>
                <a:endParaRPr lang="en-SE" sz="1400" dirty="0"/>
              </a:p>
            </p:txBody>
          </p:sp>
        </mc:Choice>
        <mc:Fallback xmlns="">
          <p:sp>
            <p:nvSpPr>
              <p:cNvPr id="12" name="TextBox 11">
                <a:extLst>
                  <a:ext uri="{FF2B5EF4-FFF2-40B4-BE49-F238E27FC236}">
                    <a16:creationId xmlns:a16="http://schemas.microsoft.com/office/drawing/2014/main" id="{AFE0CB7A-9205-4FE6-A818-A21BE0E8259A}"/>
                  </a:ext>
                </a:extLst>
              </p:cNvPr>
              <p:cNvSpPr txBox="1">
                <a:spLocks noRot="1" noChangeAspect="1" noMove="1" noResize="1" noEditPoints="1" noAdjustHandles="1" noChangeArrowheads="1" noChangeShapeType="1" noTextEdit="1"/>
              </p:cNvSpPr>
              <p:nvPr/>
            </p:nvSpPr>
            <p:spPr>
              <a:xfrm>
                <a:off x="5288634" y="4629122"/>
                <a:ext cx="346201" cy="316493"/>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A50CCD0-5050-4508-AB18-FC2F5D288665}"/>
                  </a:ext>
                </a:extLst>
              </p:cNvPr>
              <p:cNvSpPr/>
              <p:nvPr/>
            </p:nvSpPr>
            <p:spPr>
              <a:xfrm>
                <a:off x="7162800" y="3777714"/>
                <a:ext cx="1194301"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𝑅</m:t>
                          </m:r>
                        </m:den>
                      </m:f>
                      <m:r>
                        <a:rPr lang="en-US" i="1" dirty="0">
                          <a:latin typeface="Cambria Math" panose="02040503050406030204" pitchFamily="18" charset="0"/>
                        </a:rPr>
                        <m:t>=</m:t>
                      </m:r>
                      <m:f>
                        <m:fPr>
                          <m:ctrlPr>
                            <a:rPr lang="en-US" i="1" dirty="0">
                              <a:latin typeface="Cambria Math" panose="02040503050406030204" pitchFamily="18" charset="0"/>
                            </a:rPr>
                          </m:ctrlPr>
                        </m:fPr>
                        <m:num>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tan</m:t>
                              </m:r>
                            </m:fName>
                            <m:e>
                              <m:r>
                                <a:rPr lang="en-US" i="1" dirty="0">
                                  <a:latin typeface="Cambria Math" panose="02040503050406030204" pitchFamily="18" charset="0"/>
                                </a:rPr>
                                <m:t>𝛿</m:t>
                              </m:r>
                            </m:e>
                          </m:func>
                        </m:num>
                        <m:den>
                          <m:r>
                            <a:rPr lang="en-US" b="0" i="1" dirty="0" smtClean="0">
                              <a:latin typeface="Cambria Math" panose="02040503050406030204" pitchFamily="18" charset="0"/>
                            </a:rPr>
                            <m:t>𝐿</m:t>
                          </m:r>
                        </m:den>
                      </m:f>
                    </m:oMath>
                  </m:oMathPara>
                </a14:m>
                <a:endParaRPr lang="en-SE" dirty="0"/>
              </a:p>
            </p:txBody>
          </p:sp>
        </mc:Choice>
        <mc:Fallback xmlns="">
          <p:sp>
            <p:nvSpPr>
              <p:cNvPr id="6" name="Rectangle 5">
                <a:extLst>
                  <a:ext uri="{FF2B5EF4-FFF2-40B4-BE49-F238E27FC236}">
                    <a16:creationId xmlns:a16="http://schemas.microsoft.com/office/drawing/2014/main" id="{3A50CCD0-5050-4508-AB18-FC2F5D288665}"/>
                  </a:ext>
                </a:extLst>
              </p:cNvPr>
              <p:cNvSpPr>
                <a:spLocks noRot="1" noChangeAspect="1" noMove="1" noResize="1" noEditPoints="1" noAdjustHandles="1" noChangeArrowheads="1" noChangeShapeType="1" noTextEdit="1"/>
              </p:cNvSpPr>
              <p:nvPr/>
            </p:nvSpPr>
            <p:spPr>
              <a:xfrm>
                <a:off x="7162800" y="3777714"/>
                <a:ext cx="1194301" cy="617092"/>
              </a:xfrm>
              <a:prstGeom prst="rect">
                <a:avLst/>
              </a:prstGeom>
              <a:blipFill>
                <a:blip r:embed="rId6"/>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67006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A60F-DF68-46A7-8718-ED17CC893048}"/>
              </a:ext>
            </a:extLst>
          </p:cNvPr>
          <p:cNvSpPr>
            <a:spLocks noGrp="1"/>
          </p:cNvSpPr>
          <p:nvPr>
            <p:ph type="title"/>
          </p:nvPr>
        </p:nvSpPr>
        <p:spPr/>
        <p:txBody>
          <a:bodyPr/>
          <a:lstStyle/>
          <a:p>
            <a:r>
              <a:rPr lang="en-US" dirty="0"/>
              <a:t>Training Data Augmentation</a:t>
            </a:r>
            <a:endParaRPr lang="en-SE" dirty="0"/>
          </a:p>
        </p:txBody>
      </p:sp>
      <p:sp>
        <p:nvSpPr>
          <p:cNvPr id="3" name="Content Placeholder 2">
            <a:extLst>
              <a:ext uri="{FF2B5EF4-FFF2-40B4-BE49-F238E27FC236}">
                <a16:creationId xmlns:a16="http://schemas.microsoft.com/office/drawing/2014/main" id="{EED0B8A5-1DEA-480F-B328-40EF1028E330}"/>
              </a:ext>
            </a:extLst>
          </p:cNvPr>
          <p:cNvSpPr>
            <a:spLocks noGrp="1"/>
          </p:cNvSpPr>
          <p:nvPr>
            <p:ph idx="1"/>
          </p:nvPr>
        </p:nvSpPr>
        <p:spPr>
          <a:xfrm>
            <a:off x="-152400" y="1192670"/>
            <a:ext cx="3276600" cy="5867254"/>
          </a:xfrm>
        </p:spPr>
        <p:txBody>
          <a:bodyPr>
            <a:normAutofit fontScale="62500" lnSpcReduction="20000"/>
          </a:bodyPr>
          <a:lstStyle/>
          <a:p>
            <a:r>
              <a:rPr lang="en-US" dirty="0"/>
              <a:t>Problem: training data from human driver always stays in center of lane. So if car deviates from center, the image it sees is not in the training set, so it does not know the correct action.</a:t>
            </a:r>
          </a:p>
          <a:p>
            <a:r>
              <a:rPr lang="en-US" dirty="0"/>
              <a:t>Solution: Augment training data with additional images that show the car in different shifts from the center of the lane and rotations from the direction of the road. The images for two specific off-center shifts can be obtained from the left and the right cameras.</a:t>
            </a:r>
            <a:endParaRPr lang="en-SE" dirty="0"/>
          </a:p>
        </p:txBody>
      </p:sp>
      <p:sp>
        <p:nvSpPr>
          <p:cNvPr id="4" name="Slide Number Placeholder 3">
            <a:extLst>
              <a:ext uri="{FF2B5EF4-FFF2-40B4-BE49-F238E27FC236}">
                <a16:creationId xmlns:a16="http://schemas.microsoft.com/office/drawing/2014/main" id="{D7CA8ABB-72F5-4EE8-B9B1-6E0775565674}"/>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14338" name="Picture 2" descr="Figure 2: Training the neural network.">
            <a:extLst>
              <a:ext uri="{FF2B5EF4-FFF2-40B4-BE49-F238E27FC236}">
                <a16:creationId xmlns:a16="http://schemas.microsoft.com/office/drawing/2014/main" id="{1D3519F1-A1E0-4AA1-BD03-D4321EE2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80339"/>
            <a:ext cx="59436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igure 3: The trained network is used to generate steering commands from a single front-facing center camera.">
            <a:extLst>
              <a:ext uri="{FF2B5EF4-FFF2-40B4-BE49-F238E27FC236}">
                <a16:creationId xmlns:a16="http://schemas.microsoft.com/office/drawing/2014/main" id="{C6EE62B3-801E-4364-BC6D-4C9398C7D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33558"/>
            <a:ext cx="5943600" cy="1257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C483BF-6218-4048-B704-9D5794F12D23}"/>
              </a:ext>
            </a:extLst>
          </p:cNvPr>
          <p:cNvSpPr txBox="1"/>
          <p:nvPr/>
        </p:nvSpPr>
        <p:spPr>
          <a:xfrm>
            <a:off x="5591183" y="4052114"/>
            <a:ext cx="100963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Training</a:t>
            </a:r>
            <a:endParaRPr lang="en-SE" dirty="0"/>
          </a:p>
        </p:txBody>
      </p:sp>
      <p:sp>
        <p:nvSpPr>
          <p:cNvPr id="8" name="TextBox 7">
            <a:extLst>
              <a:ext uri="{FF2B5EF4-FFF2-40B4-BE49-F238E27FC236}">
                <a16:creationId xmlns:a16="http://schemas.microsoft.com/office/drawing/2014/main" id="{ADF12BD3-EE04-4927-A1C0-399C9EC8863A}"/>
              </a:ext>
            </a:extLst>
          </p:cNvPr>
          <p:cNvSpPr txBox="1"/>
          <p:nvPr/>
        </p:nvSpPr>
        <p:spPr>
          <a:xfrm>
            <a:off x="5497118" y="5817180"/>
            <a:ext cx="119776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Operation</a:t>
            </a:r>
            <a:endParaRPr lang="en-SE" dirty="0"/>
          </a:p>
        </p:txBody>
      </p:sp>
    </p:spTree>
    <p:extLst>
      <p:ext uri="{BB962C8B-B14F-4D97-AF65-F5344CB8AC3E}">
        <p14:creationId xmlns:p14="http://schemas.microsoft.com/office/powerpoint/2010/main" val="733452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FE7F-3955-4423-99F9-10A6A36D1892}"/>
              </a:ext>
            </a:extLst>
          </p:cNvPr>
          <p:cNvSpPr>
            <a:spLocks noGrp="1"/>
          </p:cNvSpPr>
          <p:nvPr>
            <p:ph type="title"/>
          </p:nvPr>
        </p:nvSpPr>
        <p:spPr/>
        <p:txBody>
          <a:bodyPr/>
          <a:lstStyle/>
          <a:p>
            <a:r>
              <a:rPr lang="en-US" dirty="0"/>
              <a:t>Training Data Augmentation Details</a:t>
            </a:r>
            <a:endParaRPr lang="en-SE" dirty="0"/>
          </a:p>
        </p:txBody>
      </p:sp>
      <p:sp>
        <p:nvSpPr>
          <p:cNvPr id="3" name="Content Placeholder 2">
            <a:extLst>
              <a:ext uri="{FF2B5EF4-FFF2-40B4-BE49-F238E27FC236}">
                <a16:creationId xmlns:a16="http://schemas.microsoft.com/office/drawing/2014/main" id="{DA19B550-137D-417C-A64F-7D01E5BE3424}"/>
              </a:ext>
            </a:extLst>
          </p:cNvPr>
          <p:cNvSpPr>
            <a:spLocks noGrp="1"/>
          </p:cNvSpPr>
          <p:nvPr>
            <p:ph idx="1"/>
          </p:nvPr>
        </p:nvSpPr>
        <p:spPr>
          <a:xfrm>
            <a:off x="457200" y="1295400"/>
            <a:ext cx="8229600" cy="3200400"/>
          </a:xfrm>
        </p:spPr>
        <p:txBody>
          <a:bodyPr>
            <a:normAutofit fontScale="55000" lnSpcReduction="20000"/>
          </a:bodyPr>
          <a:lstStyle/>
          <a:p>
            <a:r>
              <a:rPr lang="en-US" dirty="0"/>
              <a:t>We augment the data by adding artificial shifts and rotations to teach the network how to recover from a poor position or orientation.</a:t>
            </a:r>
          </a:p>
          <a:p>
            <a:r>
              <a:rPr lang="en-US" dirty="0"/>
              <a:t>Images for two specific off-center shifts can be obtained from the left and the right camera. Additional shifts between the cameras and all rotations are simulated by viewpoint transformation of the image from the nearest camera. The steering label for transformed images is adjusted to one that would steer the vehicle back to the desired location and orientation in two seconds.</a:t>
            </a:r>
          </a:p>
          <a:p>
            <a:r>
              <a:rPr lang="en-US" dirty="0"/>
              <a:t>Ex.: Image from center camera shows car is driving straight; Shifted image from left camera shows car is leaning left. Associate this image with synthetic “turn right” command (even though human driver never issued it). During operation, if the center camera sees this image, issue “turn right” command.</a:t>
            </a:r>
            <a:endParaRPr lang="en-SE" dirty="0"/>
          </a:p>
        </p:txBody>
      </p:sp>
      <p:sp>
        <p:nvSpPr>
          <p:cNvPr id="4" name="Slide Number Placeholder 3">
            <a:extLst>
              <a:ext uri="{FF2B5EF4-FFF2-40B4-BE49-F238E27FC236}">
                <a16:creationId xmlns:a16="http://schemas.microsoft.com/office/drawing/2014/main" id="{CD1147A4-B238-4734-A51D-06907A958107}"/>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5" name="Picture 4">
            <a:extLst>
              <a:ext uri="{FF2B5EF4-FFF2-40B4-BE49-F238E27FC236}">
                <a16:creationId xmlns:a16="http://schemas.microsoft.com/office/drawing/2014/main" id="{A501EB8B-0EA7-4760-822B-925F88C2700B}"/>
              </a:ext>
            </a:extLst>
          </p:cNvPr>
          <p:cNvPicPr>
            <a:picLocks noChangeAspect="1"/>
          </p:cNvPicPr>
          <p:nvPr/>
        </p:nvPicPr>
        <p:blipFill>
          <a:blip r:embed="rId3"/>
          <a:stretch>
            <a:fillRect/>
          </a:stretch>
        </p:blipFill>
        <p:spPr>
          <a:xfrm>
            <a:off x="1864273" y="4386420"/>
            <a:ext cx="5415453" cy="2388090"/>
          </a:xfrm>
          <a:prstGeom prst="rect">
            <a:avLst/>
          </a:prstGeom>
        </p:spPr>
      </p:pic>
    </p:spTree>
    <p:extLst>
      <p:ext uri="{BB962C8B-B14F-4D97-AF65-F5344CB8AC3E}">
        <p14:creationId xmlns:p14="http://schemas.microsoft.com/office/powerpoint/2010/main" val="3674448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70C1-F96F-41B7-8A7B-CAD840842216}"/>
              </a:ext>
            </a:extLst>
          </p:cNvPr>
          <p:cNvSpPr>
            <a:spLocks noGrp="1"/>
          </p:cNvSpPr>
          <p:nvPr>
            <p:ph type="title"/>
          </p:nvPr>
        </p:nvSpPr>
        <p:spPr/>
        <p:txBody>
          <a:bodyPr/>
          <a:lstStyle/>
          <a:p>
            <a:r>
              <a:rPr lang="en-US" dirty="0"/>
              <a:t>Driving Simulator</a:t>
            </a:r>
            <a:endParaRPr lang="en-SE" dirty="0"/>
          </a:p>
        </p:txBody>
      </p:sp>
      <p:sp>
        <p:nvSpPr>
          <p:cNvPr id="3" name="Content Placeholder 2">
            <a:extLst>
              <a:ext uri="{FF2B5EF4-FFF2-40B4-BE49-F238E27FC236}">
                <a16:creationId xmlns:a16="http://schemas.microsoft.com/office/drawing/2014/main" id="{15E500D2-3B56-4902-85F0-CBA23401C6AB}"/>
              </a:ext>
            </a:extLst>
          </p:cNvPr>
          <p:cNvSpPr>
            <a:spLocks noGrp="1"/>
          </p:cNvSpPr>
          <p:nvPr>
            <p:ph idx="1"/>
          </p:nvPr>
        </p:nvSpPr>
        <p:spPr>
          <a:xfrm>
            <a:off x="457200" y="1295400"/>
            <a:ext cx="8229600" cy="1600200"/>
          </a:xfrm>
        </p:spPr>
        <p:txBody>
          <a:bodyPr>
            <a:normAutofit fontScale="92500" lnSpcReduction="20000"/>
          </a:bodyPr>
          <a:lstStyle/>
          <a:p>
            <a:r>
              <a:rPr lang="en-US" dirty="0"/>
              <a:t>The simulator transforms the original images to account for departures from the ground truth. The magnitude of these perturbations is chosen randomly from a normal distribution.</a:t>
            </a:r>
            <a:endParaRPr lang="en-SE" dirty="0"/>
          </a:p>
        </p:txBody>
      </p:sp>
      <p:sp>
        <p:nvSpPr>
          <p:cNvPr id="4" name="Slide Number Placeholder 3">
            <a:extLst>
              <a:ext uri="{FF2B5EF4-FFF2-40B4-BE49-F238E27FC236}">
                <a16:creationId xmlns:a16="http://schemas.microsoft.com/office/drawing/2014/main" id="{538A517A-9DEA-48EC-A772-D468A28255F4}"/>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E298932B-8B03-40FA-9B30-96AE3B568BF8}"/>
              </a:ext>
            </a:extLst>
          </p:cNvPr>
          <p:cNvPicPr>
            <a:picLocks noChangeAspect="1"/>
          </p:cNvPicPr>
          <p:nvPr/>
        </p:nvPicPr>
        <p:blipFill>
          <a:blip r:embed="rId2"/>
          <a:stretch>
            <a:fillRect/>
          </a:stretch>
        </p:blipFill>
        <p:spPr>
          <a:xfrm>
            <a:off x="109226" y="3118834"/>
            <a:ext cx="8925548" cy="3655676"/>
          </a:xfrm>
          <a:prstGeom prst="rect">
            <a:avLst/>
          </a:prstGeom>
        </p:spPr>
      </p:pic>
    </p:spTree>
    <p:extLst>
      <p:ext uri="{BB962C8B-B14F-4D97-AF65-F5344CB8AC3E}">
        <p14:creationId xmlns:p14="http://schemas.microsoft.com/office/powerpoint/2010/main" val="1262761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871E88D-5F82-45E5-B67A-B6675480B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916" y="54915"/>
            <a:ext cx="6989084" cy="6691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27D41-5B70-4617-8E11-58B0B0D20B0B}"/>
              </a:ext>
            </a:extLst>
          </p:cNvPr>
          <p:cNvSpPr>
            <a:spLocks noGrp="1"/>
          </p:cNvSpPr>
          <p:nvPr>
            <p:ph type="title"/>
          </p:nvPr>
        </p:nvSpPr>
        <p:spPr>
          <a:xfrm>
            <a:off x="457200" y="274638"/>
            <a:ext cx="3124200" cy="868362"/>
          </a:xfrm>
        </p:spPr>
        <p:txBody>
          <a:bodyPr/>
          <a:lstStyle/>
          <a:p>
            <a:r>
              <a:rPr lang="en-US" dirty="0" err="1"/>
              <a:t>PilotNet</a:t>
            </a:r>
            <a:endParaRPr lang="en-SE" dirty="0"/>
          </a:p>
        </p:txBody>
      </p:sp>
      <p:sp>
        <p:nvSpPr>
          <p:cNvPr id="3" name="Content Placeholder 2">
            <a:extLst>
              <a:ext uri="{FF2B5EF4-FFF2-40B4-BE49-F238E27FC236}">
                <a16:creationId xmlns:a16="http://schemas.microsoft.com/office/drawing/2014/main" id="{F3FCD115-4938-416E-82DD-313A62B781C8}"/>
              </a:ext>
            </a:extLst>
          </p:cNvPr>
          <p:cNvSpPr>
            <a:spLocks noGrp="1"/>
          </p:cNvSpPr>
          <p:nvPr>
            <p:ph idx="1"/>
          </p:nvPr>
        </p:nvSpPr>
        <p:spPr>
          <a:xfrm>
            <a:off x="228600" y="1295400"/>
            <a:ext cx="3200400" cy="5105400"/>
          </a:xfrm>
        </p:spPr>
        <p:txBody>
          <a:bodyPr/>
          <a:lstStyle/>
          <a:p>
            <a:r>
              <a:rPr lang="en-US" dirty="0"/>
              <a:t>~250K distinct weights</a:t>
            </a:r>
          </a:p>
          <a:p>
            <a:r>
              <a:rPr lang="en-US" dirty="0"/>
              <a:t>~27M connections</a:t>
            </a:r>
            <a:endParaRPr lang="en-SE" dirty="0"/>
          </a:p>
        </p:txBody>
      </p:sp>
      <p:sp>
        <p:nvSpPr>
          <p:cNvPr id="4" name="Slide Number Placeholder 3">
            <a:extLst>
              <a:ext uri="{FF2B5EF4-FFF2-40B4-BE49-F238E27FC236}">
                <a16:creationId xmlns:a16="http://schemas.microsoft.com/office/drawing/2014/main" id="{B172829E-0411-4482-A463-745C1F2EF175}"/>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spTree>
    <p:extLst>
      <p:ext uri="{BB962C8B-B14F-4D97-AF65-F5344CB8AC3E}">
        <p14:creationId xmlns:p14="http://schemas.microsoft.com/office/powerpoint/2010/main" val="3844199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A25B-4896-48E0-BD73-894154BF0759}"/>
              </a:ext>
            </a:extLst>
          </p:cNvPr>
          <p:cNvSpPr>
            <a:spLocks noGrp="1"/>
          </p:cNvSpPr>
          <p:nvPr>
            <p:ph type="title"/>
          </p:nvPr>
        </p:nvSpPr>
        <p:spPr/>
        <p:txBody>
          <a:bodyPr/>
          <a:lstStyle/>
          <a:p>
            <a:r>
              <a:rPr lang="en-US" sz="3600" dirty="0"/>
              <a:t>Visualization of Salient Objects</a:t>
            </a:r>
            <a:endParaRPr lang="en-SE" sz="3600" dirty="0"/>
          </a:p>
        </p:txBody>
      </p:sp>
      <p:sp>
        <p:nvSpPr>
          <p:cNvPr id="3" name="Content Placeholder 2">
            <a:extLst>
              <a:ext uri="{FF2B5EF4-FFF2-40B4-BE49-F238E27FC236}">
                <a16:creationId xmlns:a16="http://schemas.microsoft.com/office/drawing/2014/main" id="{F378138D-B5A6-4FEA-B75B-5195535721EC}"/>
              </a:ext>
            </a:extLst>
          </p:cNvPr>
          <p:cNvSpPr>
            <a:spLocks noGrp="1"/>
          </p:cNvSpPr>
          <p:nvPr>
            <p:ph idx="1"/>
          </p:nvPr>
        </p:nvSpPr>
        <p:spPr>
          <a:xfrm>
            <a:off x="340373" y="1229292"/>
            <a:ext cx="3886200" cy="5029200"/>
          </a:xfrm>
        </p:spPr>
        <p:txBody>
          <a:bodyPr>
            <a:normAutofit fontScale="85000" lnSpcReduction="20000"/>
          </a:bodyPr>
          <a:lstStyle/>
          <a:p>
            <a:r>
              <a:rPr lang="en-US" dirty="0"/>
              <a:t>The visualization shows which regions of the input image contribute most to the output of the network. These regions identify the salient objects (highlighted in green). </a:t>
            </a:r>
          </a:p>
          <a:p>
            <a:r>
              <a:rPr lang="en-US" dirty="0" err="1"/>
              <a:t>PilotNet</a:t>
            </a:r>
            <a:r>
              <a:rPr lang="en-US" dirty="0"/>
              <a:t> focuses on the same things a human driver would, including lane markers, road edges and other cars.</a:t>
            </a:r>
            <a:endParaRPr lang="en-SE" dirty="0"/>
          </a:p>
        </p:txBody>
      </p:sp>
      <p:sp>
        <p:nvSpPr>
          <p:cNvPr id="4" name="Slide Number Placeholder 3">
            <a:extLst>
              <a:ext uri="{FF2B5EF4-FFF2-40B4-BE49-F238E27FC236}">
                <a16:creationId xmlns:a16="http://schemas.microsoft.com/office/drawing/2014/main" id="{7837BEEB-A8B5-44BE-A851-76EBBB792D24}"/>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dirty="0"/>
          </a:p>
        </p:txBody>
      </p:sp>
      <p:pic>
        <p:nvPicPr>
          <p:cNvPr id="8194" name="Picture 2" descr="ai-car-vision">
            <a:extLst>
              <a:ext uri="{FF2B5EF4-FFF2-40B4-BE49-F238E27FC236}">
                <a16:creationId xmlns:a16="http://schemas.microsoft.com/office/drawing/2014/main" id="{E7203588-A0C2-4DD5-82FC-9620BC019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1356049"/>
            <a:ext cx="4810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C470942-766C-42E1-8836-39B7FB2842C5}"/>
              </a:ext>
            </a:extLst>
          </p:cNvPr>
          <p:cNvSpPr/>
          <p:nvPr/>
        </p:nvSpPr>
        <p:spPr>
          <a:xfrm>
            <a:off x="2133600" y="6298329"/>
            <a:ext cx="5105400" cy="707886"/>
          </a:xfrm>
          <a:prstGeom prst="rect">
            <a:avLst/>
          </a:prstGeom>
        </p:spPr>
        <p:txBody>
          <a:bodyPr wrap="square">
            <a:spAutoFit/>
          </a:bodyPr>
          <a:lstStyle/>
          <a:p>
            <a:r>
              <a:rPr lang="en-US" sz="1000" dirty="0"/>
              <a:t>https://blogs.nvidia.com/blog/2017/04/27/how-nvidias-neural-net-makes-decisions/</a:t>
            </a:r>
          </a:p>
          <a:p>
            <a:r>
              <a:rPr lang="en-US" sz="1000" dirty="0"/>
              <a:t>Bojarski M, </a:t>
            </a:r>
            <a:r>
              <a:rPr lang="en-US" sz="1000" dirty="0" err="1"/>
              <a:t>Yeres</a:t>
            </a:r>
            <a:r>
              <a:rPr lang="en-US" sz="1000" dirty="0"/>
              <a:t> P, </a:t>
            </a:r>
            <a:r>
              <a:rPr lang="en-US" sz="1000" dirty="0" err="1"/>
              <a:t>Choromanska</a:t>
            </a:r>
            <a:r>
              <a:rPr lang="en-US" sz="1000" dirty="0"/>
              <a:t> A, et al. Explaining how a deep neural network trained with end-to-end learning steers a car[J]. </a:t>
            </a:r>
            <a:r>
              <a:rPr lang="en-US" sz="1000" dirty="0" err="1"/>
              <a:t>arXiv</a:t>
            </a:r>
            <a:r>
              <a:rPr lang="en-US" sz="1000" dirty="0"/>
              <a:t> preprint arXiv:1704.07911, 2017.</a:t>
            </a:r>
          </a:p>
          <a:p>
            <a:endParaRPr lang="en-SE" sz="1000" dirty="0"/>
          </a:p>
        </p:txBody>
      </p:sp>
    </p:spTree>
    <p:extLst>
      <p:ext uri="{BB962C8B-B14F-4D97-AF65-F5344CB8AC3E}">
        <p14:creationId xmlns:p14="http://schemas.microsoft.com/office/powerpoint/2010/main" val="1097416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D815-3D1A-424C-B387-F26F2B242548}"/>
              </a:ext>
            </a:extLst>
          </p:cNvPr>
          <p:cNvSpPr>
            <a:spLocks noGrp="1"/>
          </p:cNvSpPr>
          <p:nvPr>
            <p:ph type="title"/>
          </p:nvPr>
        </p:nvSpPr>
        <p:spPr/>
        <p:txBody>
          <a:bodyPr/>
          <a:lstStyle/>
          <a:p>
            <a:r>
              <a:rPr lang="en-US" dirty="0"/>
              <a:t>Visualization Method</a:t>
            </a:r>
            <a:endParaRPr lang="en-SE" dirty="0"/>
          </a:p>
        </p:txBody>
      </p:sp>
      <p:sp>
        <p:nvSpPr>
          <p:cNvPr id="3" name="Content Placeholder 2">
            <a:extLst>
              <a:ext uri="{FF2B5EF4-FFF2-40B4-BE49-F238E27FC236}">
                <a16:creationId xmlns:a16="http://schemas.microsoft.com/office/drawing/2014/main" id="{55D05BDE-D2A9-4CC8-87A9-15FD0AD27A0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911C474-7A9E-463D-9F93-905456D85F8C}"/>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pic>
        <p:nvPicPr>
          <p:cNvPr id="5" name="Picture 4">
            <a:extLst>
              <a:ext uri="{FF2B5EF4-FFF2-40B4-BE49-F238E27FC236}">
                <a16:creationId xmlns:a16="http://schemas.microsoft.com/office/drawing/2014/main" id="{A2D36D9B-4536-4FD3-9F2A-7C94F3AD885D}"/>
              </a:ext>
            </a:extLst>
          </p:cNvPr>
          <p:cNvPicPr>
            <a:picLocks noChangeAspect="1"/>
          </p:cNvPicPr>
          <p:nvPr/>
        </p:nvPicPr>
        <p:blipFill>
          <a:blip r:embed="rId2"/>
          <a:stretch>
            <a:fillRect/>
          </a:stretch>
        </p:blipFill>
        <p:spPr>
          <a:xfrm>
            <a:off x="1333500" y="1143000"/>
            <a:ext cx="6477000" cy="5630008"/>
          </a:xfrm>
          <a:prstGeom prst="rect">
            <a:avLst/>
          </a:prstGeom>
        </p:spPr>
      </p:pic>
      <p:sp>
        <p:nvSpPr>
          <p:cNvPr id="7" name="Scroll: Horizontal 6">
            <a:extLst>
              <a:ext uri="{FF2B5EF4-FFF2-40B4-BE49-F238E27FC236}">
                <a16:creationId xmlns:a16="http://schemas.microsoft.com/office/drawing/2014/main" id="{C3397155-E815-4AFA-9A96-CC96459DDE2F}"/>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114265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F39-961C-4EF1-BE9D-90B3AB58DFA9}"/>
              </a:ext>
            </a:extLst>
          </p:cNvPr>
          <p:cNvSpPr>
            <a:spLocks noGrp="1"/>
          </p:cNvSpPr>
          <p:nvPr>
            <p:ph type="title"/>
          </p:nvPr>
        </p:nvSpPr>
        <p:spPr/>
        <p:txBody>
          <a:bodyPr/>
          <a:lstStyle/>
          <a:p>
            <a:r>
              <a:rPr lang="en-US" dirty="0"/>
              <a:t>Model-Based vs. Model-Free RL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1FC91-8C5B-4A8D-85D8-CDB8E474A081}"/>
                  </a:ext>
                </a:extLst>
              </p:cNvPr>
              <p:cNvSpPr>
                <a:spLocks noGrp="1"/>
              </p:cNvSpPr>
              <p:nvPr>
                <p:ph idx="1"/>
              </p:nvPr>
            </p:nvSpPr>
            <p:spPr>
              <a:xfrm>
                <a:off x="457200" y="1295400"/>
                <a:ext cx="8229600" cy="5479110"/>
              </a:xfrm>
            </p:spPr>
            <p:txBody>
              <a:bodyPr>
                <a:normAutofit fontScale="85000" lnSpcReduction="20000"/>
              </a:bodyPr>
              <a:lstStyle/>
              <a:p>
                <a:r>
                  <a:rPr lang="en-US" dirty="0"/>
                  <a:t>Model-Based </a:t>
                </a:r>
              </a:p>
              <a:p>
                <a:pPr lvl="1"/>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a:p>
              <a:p>
                <a:pPr lvl="1"/>
                <a:r>
                  <a:rPr lang="en-US" dirty="0"/>
                  <a:t>Estimate/identify model </a:t>
                </a:r>
                <a14:m>
                  <m:oMath xmlns:m="http://schemas.openxmlformats.org/officeDocument/2006/math">
                    <m:r>
                      <a:rPr lang="en-US" b="0" i="1" smtClean="0">
                        <a:latin typeface="Cambria Math" panose="02040503050406030204" pitchFamily="18" charset="0"/>
                      </a:rPr>
                      <m:t>𝑃</m:t>
                    </m:r>
                  </m:oMath>
                </a14:m>
                <a:r>
                  <a:rPr lang="en-US" dirty="0"/>
                  <a:t> (given current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oMath>
                </a14:m>
                <a:r>
                  <a:rPr lang="en-US" dirty="0"/>
                  <a:t>and action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a14:m>
                <a:r>
                  <a:rPr lang="en-US" dirty="0"/>
                  <a:t>, what will be the prob distribution of current reward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 </m:t>
                    </m:r>
                  </m:oMath>
                </a14:m>
                <a:r>
                  <a:rPr lang="en-US" dirty="0"/>
                  <a:t>and next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oMath>
                </a14:m>
                <a:r>
                  <a:rPr lang="en-US" dirty="0"/>
                  <a:t>), then plan/control based on it.</a:t>
                </a:r>
              </a:p>
              <a:p>
                <a:pPr lvl="1"/>
                <a14:m>
                  <m:oMath xmlns:m="http://schemas.openxmlformats.org/officeDocument/2006/math">
                    <m:r>
                      <a:rPr lang="en-US" i="1">
                        <a:latin typeface="Cambria Math" panose="02040503050406030204" pitchFamily="18" charset="0"/>
                      </a:rPr>
                      <m:t>𝜃</m:t>
                    </m:r>
                  </m:oMath>
                </a14:m>
                <a:r>
                  <a:rPr lang="en-US" dirty="0"/>
                  <a:t> denotes model params, e.g., edge weights in a DNN.</a:t>
                </a:r>
              </a:p>
              <a:p>
                <a:pPr lvl="1"/>
                <a:r>
                  <a:rPr lang="en-US" dirty="0"/>
                  <a:t>Planning with Value Iteration, Policy Iteration.</a:t>
                </a:r>
              </a:p>
              <a:p>
                <a:r>
                  <a:rPr lang="en-US" dirty="0"/>
                  <a:t>Model-Free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oMath>
                </a14:m>
                <a:endParaRPr lang="en-US" dirty="0"/>
              </a:p>
              <a:p>
                <a:pPr lvl="1"/>
                <a:r>
                  <a:rPr lang="en-US" dirty="0"/>
                  <a:t>Estimate value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and optimize it, without knowledge of model </a:t>
                </a:r>
                <a14:m>
                  <m:oMath xmlns:m="http://schemas.openxmlformats.org/officeDocument/2006/math">
                    <m:r>
                      <a:rPr lang="en-US" i="1">
                        <a:latin typeface="Cambria Math" panose="02040503050406030204" pitchFamily="18" charset="0"/>
                      </a:rPr>
                      <m:t>𝑃</m:t>
                    </m:r>
                  </m:oMath>
                </a14:m>
                <a:endParaRPr lang="en-US" dirty="0"/>
              </a:p>
              <a:p>
                <a:pPr lvl="1"/>
                <a:r>
                  <a:rPr lang="en-US" dirty="0"/>
                  <a:t>Q-Learning/DQN, Policy Gradient, Imitation Learning… </a:t>
                </a:r>
                <a:endParaRPr lang="en-SE" dirty="0"/>
              </a:p>
            </p:txBody>
          </p:sp>
        </mc:Choice>
        <mc:Fallback xmlns="">
          <p:sp>
            <p:nvSpPr>
              <p:cNvPr id="3" name="Content Placeholder 2">
                <a:extLst>
                  <a:ext uri="{FF2B5EF4-FFF2-40B4-BE49-F238E27FC236}">
                    <a16:creationId xmlns:a16="http://schemas.microsoft.com/office/drawing/2014/main" id="{B2B1FC91-8C5B-4A8D-85D8-CDB8E474A081}"/>
                  </a:ext>
                </a:extLst>
              </p:cNvPr>
              <p:cNvSpPr>
                <a:spLocks noGrp="1" noRot="1" noChangeAspect="1" noMove="1" noResize="1" noEditPoints="1" noAdjustHandles="1" noChangeArrowheads="1" noChangeShapeType="1" noTextEdit="1"/>
              </p:cNvSpPr>
              <p:nvPr>
                <p:ph idx="1"/>
              </p:nvPr>
            </p:nvSpPr>
            <p:spPr>
              <a:xfrm>
                <a:off x="457200" y="1295400"/>
                <a:ext cx="8229600" cy="5479110"/>
              </a:xfrm>
              <a:blipFill>
                <a:blip r:embed="rId3"/>
                <a:stretch>
                  <a:fillRect l="-1259" t="-2561" r="-2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3B4FC0F-F2C1-4161-8260-7103ECB9EF2C}"/>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120623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4B1B-E253-46D5-B56C-EC9E92ECD373}"/>
              </a:ext>
            </a:extLst>
          </p:cNvPr>
          <p:cNvSpPr>
            <a:spLocks noGrp="1"/>
          </p:cNvSpPr>
          <p:nvPr>
            <p:ph type="title"/>
          </p:nvPr>
        </p:nvSpPr>
        <p:spPr/>
        <p:txBody>
          <a:bodyPr/>
          <a:lstStyle/>
          <a:p>
            <a:r>
              <a:rPr lang="en-US" dirty="0"/>
              <a:t>On-Road Tests</a:t>
            </a:r>
            <a:endParaRPr lang="en-SE" dirty="0"/>
          </a:p>
        </p:txBody>
      </p:sp>
      <p:sp>
        <p:nvSpPr>
          <p:cNvPr id="3" name="Content Placeholder 2">
            <a:extLst>
              <a:ext uri="{FF2B5EF4-FFF2-40B4-BE49-F238E27FC236}">
                <a16:creationId xmlns:a16="http://schemas.microsoft.com/office/drawing/2014/main" id="{96E42502-1AEE-4D3A-BFBD-D6440C94D280}"/>
              </a:ext>
            </a:extLst>
          </p:cNvPr>
          <p:cNvSpPr>
            <a:spLocks noGrp="1"/>
          </p:cNvSpPr>
          <p:nvPr>
            <p:ph idx="1"/>
          </p:nvPr>
        </p:nvSpPr>
        <p:spPr/>
        <p:txBody>
          <a:bodyPr>
            <a:normAutofit fontScale="92500" lnSpcReduction="10000"/>
          </a:bodyPr>
          <a:lstStyle/>
          <a:p>
            <a:r>
              <a:rPr lang="en-US" dirty="0"/>
              <a:t>After a trained network has demonstrated good performance in the simulator, the network is loaded on the DRIVE PX in our test car and taken out for a road test. </a:t>
            </a:r>
          </a:p>
          <a:p>
            <a:r>
              <a:rPr lang="en-US" dirty="0"/>
              <a:t>For a typical drive in Monmouth County NJ from our office in Holmdel to Atlantic Highlands, we are autonomous approximately 98% of the time. We also drove 10 miles on the Garden State Parkway (a multi-lane divided highway with on and off ramps) with zero intercepts.</a:t>
            </a:r>
            <a:endParaRPr lang="en-SE" dirty="0"/>
          </a:p>
        </p:txBody>
      </p:sp>
      <p:sp>
        <p:nvSpPr>
          <p:cNvPr id="4" name="Slide Number Placeholder 3">
            <a:extLst>
              <a:ext uri="{FF2B5EF4-FFF2-40B4-BE49-F238E27FC236}">
                <a16:creationId xmlns:a16="http://schemas.microsoft.com/office/drawing/2014/main" id="{A6EB945B-8B8D-409B-BA04-6115D14FAB70}"/>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spTree>
    <p:extLst>
      <p:ext uri="{BB962C8B-B14F-4D97-AF65-F5344CB8AC3E}">
        <p14:creationId xmlns:p14="http://schemas.microsoft.com/office/powerpoint/2010/main" val="43999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218-16F7-413E-9D50-40CDFF550906}"/>
              </a:ext>
            </a:extLst>
          </p:cNvPr>
          <p:cNvSpPr>
            <a:spLocks noGrp="1"/>
          </p:cNvSpPr>
          <p:nvPr>
            <p:ph type="title"/>
          </p:nvPr>
        </p:nvSpPr>
        <p:spPr/>
        <p:txBody>
          <a:bodyPr/>
          <a:lstStyle/>
          <a:p>
            <a:r>
              <a:rPr lang="en-US" dirty="0" err="1">
                <a:solidFill>
                  <a:srgbClr val="FF0000"/>
                </a:solidFill>
              </a:rPr>
              <a:t>Chauffeurnet</a:t>
            </a:r>
            <a:r>
              <a:rPr lang="en-US" dirty="0">
                <a:solidFill>
                  <a:srgbClr val="FF0000"/>
                </a:solidFill>
              </a:rPr>
              <a:t> [Bansal 2018]</a:t>
            </a:r>
            <a:endParaRPr lang="en-SE" dirty="0">
              <a:solidFill>
                <a:srgbClr val="FF0000"/>
              </a:solidFill>
            </a:endParaRPr>
          </a:p>
        </p:txBody>
      </p:sp>
      <p:sp>
        <p:nvSpPr>
          <p:cNvPr id="3" name="Content Placeholder 2">
            <a:extLst>
              <a:ext uri="{FF2B5EF4-FFF2-40B4-BE49-F238E27FC236}">
                <a16:creationId xmlns:a16="http://schemas.microsoft.com/office/drawing/2014/main" id="{95EB2BB2-125E-45AE-B63B-05A09F079E11}"/>
              </a:ext>
            </a:extLst>
          </p:cNvPr>
          <p:cNvSpPr>
            <a:spLocks noGrp="1"/>
          </p:cNvSpPr>
          <p:nvPr>
            <p:ph idx="1"/>
          </p:nvPr>
        </p:nvSpPr>
        <p:spPr>
          <a:xfrm>
            <a:off x="457200" y="1295400"/>
            <a:ext cx="8229600" cy="5105400"/>
          </a:xfrm>
        </p:spPr>
        <p:txBody>
          <a:bodyPr/>
          <a:lstStyle/>
          <a:p>
            <a:pPr algn="just"/>
            <a:r>
              <a:rPr lang="en-US" dirty="0"/>
              <a:t>Bansal M, </a:t>
            </a:r>
            <a:r>
              <a:rPr lang="en-US" dirty="0" err="1"/>
              <a:t>Krizhevsky</a:t>
            </a:r>
            <a:r>
              <a:rPr lang="en-US" dirty="0"/>
              <a:t> A, </a:t>
            </a:r>
            <a:r>
              <a:rPr lang="en-US" dirty="0" err="1"/>
              <a:t>Ogale</a:t>
            </a:r>
            <a:r>
              <a:rPr lang="en-US" dirty="0"/>
              <a:t> A. </a:t>
            </a:r>
            <a:r>
              <a:rPr lang="en-US" dirty="0" err="1"/>
              <a:t>Chauffeurnet</a:t>
            </a:r>
            <a:r>
              <a:rPr lang="en-US" dirty="0"/>
              <a:t>: Learning to drive by imitating the best and synthesizing the worst[J]. </a:t>
            </a:r>
            <a:r>
              <a:rPr lang="en-US" dirty="0" err="1"/>
              <a:t>arXiv</a:t>
            </a:r>
            <a:r>
              <a:rPr lang="en-US" dirty="0"/>
              <a:t> preprint arXiv:1812.03079, 2018.</a:t>
            </a:r>
            <a:endParaRPr lang="en-US" sz="4400" dirty="0"/>
          </a:p>
        </p:txBody>
      </p:sp>
      <p:sp>
        <p:nvSpPr>
          <p:cNvPr id="4" name="Slide Number Placeholder 3">
            <a:extLst>
              <a:ext uri="{FF2B5EF4-FFF2-40B4-BE49-F238E27FC236}">
                <a16:creationId xmlns:a16="http://schemas.microsoft.com/office/drawing/2014/main" id="{25AC0CB8-1E74-432A-9D82-4E118FF9E17F}"/>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sp>
        <p:nvSpPr>
          <p:cNvPr id="6" name="Rectangle 5">
            <a:extLst>
              <a:ext uri="{FF2B5EF4-FFF2-40B4-BE49-F238E27FC236}">
                <a16:creationId xmlns:a16="http://schemas.microsoft.com/office/drawing/2014/main" id="{DD9170F3-6B8B-4C3A-A8A5-459F6BF9C11D}"/>
              </a:ext>
            </a:extLst>
          </p:cNvPr>
          <p:cNvSpPr/>
          <p:nvPr/>
        </p:nvSpPr>
        <p:spPr>
          <a:xfrm>
            <a:off x="2171699" y="6434520"/>
            <a:ext cx="4800600" cy="246221"/>
          </a:xfrm>
          <a:prstGeom prst="rect">
            <a:avLst/>
          </a:prstGeom>
        </p:spPr>
        <p:txBody>
          <a:bodyPr wrap="square">
            <a:spAutoFit/>
          </a:bodyPr>
          <a:lstStyle/>
          <a:p>
            <a:r>
              <a:rPr lang="en-US" sz="1000" dirty="0"/>
              <a:t>https://medium.com/waymo/learning-to-drive-beyond-pure-imitation-465499f8bcb2</a:t>
            </a:r>
          </a:p>
        </p:txBody>
      </p:sp>
      <p:pic>
        <p:nvPicPr>
          <p:cNvPr id="7" name="Picture 6">
            <a:extLst>
              <a:ext uri="{FF2B5EF4-FFF2-40B4-BE49-F238E27FC236}">
                <a16:creationId xmlns:a16="http://schemas.microsoft.com/office/drawing/2014/main" id="{E871B8EB-9099-4071-862C-3D2DDEAD8C10}"/>
              </a:ext>
            </a:extLst>
          </p:cNvPr>
          <p:cNvPicPr>
            <a:picLocks noChangeAspect="1"/>
          </p:cNvPicPr>
          <p:nvPr/>
        </p:nvPicPr>
        <p:blipFill>
          <a:blip r:embed="rId3"/>
          <a:stretch>
            <a:fillRect/>
          </a:stretch>
        </p:blipFill>
        <p:spPr>
          <a:xfrm>
            <a:off x="-57539" y="4195210"/>
            <a:ext cx="9144000" cy="1858479"/>
          </a:xfrm>
          <a:prstGeom prst="rect">
            <a:avLst/>
          </a:prstGeom>
        </p:spPr>
      </p:pic>
      <p:sp>
        <p:nvSpPr>
          <p:cNvPr id="8" name="TextBox 7">
            <a:extLst>
              <a:ext uri="{FF2B5EF4-FFF2-40B4-BE49-F238E27FC236}">
                <a16:creationId xmlns:a16="http://schemas.microsoft.com/office/drawing/2014/main" id="{83D54EE4-FCA8-4CA1-ACAB-53CFB8C9440A}"/>
              </a:ext>
            </a:extLst>
          </p:cNvPr>
          <p:cNvSpPr txBox="1"/>
          <p:nvPr/>
        </p:nvSpPr>
        <p:spPr>
          <a:xfrm>
            <a:off x="2844293" y="6160879"/>
            <a:ext cx="4643322" cy="369332"/>
          </a:xfrm>
          <a:prstGeom prst="rect">
            <a:avLst/>
          </a:prstGeom>
          <a:noFill/>
        </p:spPr>
        <p:txBody>
          <a:bodyPr wrap="none" rtlCol="0">
            <a:spAutoFit/>
          </a:bodyPr>
          <a:lstStyle/>
          <a:p>
            <a:r>
              <a:rPr lang="en-US" dirty="0"/>
              <a:t>Mid-to-Mid Driving (Waymo’s </a:t>
            </a:r>
            <a:r>
              <a:rPr lang="en-US" dirty="0" err="1"/>
              <a:t>ChauffeurNet</a:t>
            </a:r>
            <a:r>
              <a:rPr lang="en-US" dirty="0"/>
              <a:t>)</a:t>
            </a:r>
            <a:endParaRPr lang="en-SE" dirty="0"/>
          </a:p>
        </p:txBody>
      </p:sp>
    </p:spTree>
    <p:extLst>
      <p:ext uri="{BB962C8B-B14F-4D97-AF65-F5344CB8AC3E}">
        <p14:creationId xmlns:p14="http://schemas.microsoft.com/office/powerpoint/2010/main" val="2356443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70D5-9BD2-4BCE-A9BE-4C4597B831F3}"/>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C1B91A-F264-4EB2-BEC1-5F16E762E816}"/>
              </a:ext>
            </a:extLst>
          </p:cNvPr>
          <p:cNvSpPr>
            <a:spLocks noGrp="1"/>
          </p:cNvSpPr>
          <p:nvPr>
            <p:ph idx="1"/>
          </p:nvPr>
        </p:nvSpPr>
        <p:spPr>
          <a:xfrm>
            <a:off x="457200" y="1295400"/>
            <a:ext cx="8229600" cy="4267200"/>
          </a:xfrm>
        </p:spPr>
        <p:txBody>
          <a:bodyPr>
            <a:normAutofit fontScale="62500" lnSpcReduction="20000"/>
          </a:bodyPr>
          <a:lstStyle/>
          <a:p>
            <a:r>
              <a:rPr lang="en-US" dirty="0"/>
              <a:t>Our goal is to train a policy for autonomous driving via imitation learning that is robust enough to drive a real vehicle. We find that standard behavior cloning is insufficient for handling complex driving scenarios, even when we leverage a perception system for preprocessing the input and a controller for executing the output on the car: 30 million examples are still not enough. </a:t>
            </a:r>
          </a:p>
          <a:p>
            <a:pPr lvl="1"/>
            <a:r>
              <a:rPr lang="en-US" dirty="0"/>
              <a:t>Training data: 30 million real-world expert driving examples, corresponding to about 60 days of continual driving</a:t>
            </a:r>
          </a:p>
          <a:p>
            <a:r>
              <a:rPr lang="en-US" dirty="0"/>
              <a:t>We propose exposing the learner to </a:t>
            </a:r>
            <a:r>
              <a:rPr lang="en-US" dirty="0">
                <a:solidFill>
                  <a:srgbClr val="FF0000"/>
                </a:solidFill>
              </a:rPr>
              <a:t>synthesized data in the form of perturbations to the expert’s driving</a:t>
            </a:r>
            <a:r>
              <a:rPr lang="en-US" dirty="0"/>
              <a:t>, which creates interesting situations such as collisions and/or going off the road. </a:t>
            </a:r>
          </a:p>
          <a:p>
            <a:r>
              <a:rPr lang="en-US" dirty="0"/>
              <a:t>Rather than purely imitating all data, we </a:t>
            </a:r>
            <a:r>
              <a:rPr lang="en-US" dirty="0">
                <a:solidFill>
                  <a:srgbClr val="FF0000"/>
                </a:solidFill>
              </a:rPr>
              <a:t>augment the imitation loss with additional losses </a:t>
            </a:r>
            <a:r>
              <a:rPr lang="en-US" dirty="0"/>
              <a:t>that penalize undesirable events and encourage progress – the perturbations then provide an important signal for these losses and lead to robustness of the learned model.</a:t>
            </a:r>
            <a:endParaRPr lang="en-SE" dirty="0"/>
          </a:p>
        </p:txBody>
      </p:sp>
      <p:sp>
        <p:nvSpPr>
          <p:cNvPr id="4" name="Slide Number Placeholder 3">
            <a:extLst>
              <a:ext uri="{FF2B5EF4-FFF2-40B4-BE49-F238E27FC236}">
                <a16:creationId xmlns:a16="http://schemas.microsoft.com/office/drawing/2014/main" id="{1BA865E7-C5F7-4A90-AEC2-96FCE032284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3C146C19-067B-45E7-8557-5925CD09F288}"/>
              </a:ext>
            </a:extLst>
          </p:cNvPr>
          <p:cNvPicPr>
            <a:picLocks noChangeAspect="1"/>
          </p:cNvPicPr>
          <p:nvPr/>
        </p:nvPicPr>
        <p:blipFill>
          <a:blip r:embed="rId2"/>
          <a:stretch>
            <a:fillRect/>
          </a:stretch>
        </p:blipFill>
        <p:spPr>
          <a:xfrm>
            <a:off x="0" y="5273189"/>
            <a:ext cx="9066687" cy="1546257"/>
          </a:xfrm>
          <a:prstGeom prst="rect">
            <a:avLst/>
          </a:prstGeom>
        </p:spPr>
      </p:pic>
    </p:spTree>
    <p:extLst>
      <p:ext uri="{BB962C8B-B14F-4D97-AF65-F5344CB8AC3E}">
        <p14:creationId xmlns:p14="http://schemas.microsoft.com/office/powerpoint/2010/main" val="3079290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960C-80A1-4E96-9BC5-851B10BDA0DB}"/>
              </a:ext>
            </a:extLst>
          </p:cNvPr>
          <p:cNvSpPr>
            <a:spLocks noGrp="1"/>
          </p:cNvSpPr>
          <p:nvPr>
            <p:ph type="title"/>
          </p:nvPr>
        </p:nvSpPr>
        <p:spPr/>
        <p:txBody>
          <a:bodyPr/>
          <a:lstStyle/>
          <a:p>
            <a:r>
              <a:rPr lang="en-US" dirty="0"/>
              <a:t>BC Experiments</a:t>
            </a:r>
            <a:endParaRPr lang="en-SE" dirty="0"/>
          </a:p>
        </p:txBody>
      </p:sp>
      <p:sp>
        <p:nvSpPr>
          <p:cNvPr id="3" name="Content Placeholder 2">
            <a:extLst>
              <a:ext uri="{FF2B5EF4-FFF2-40B4-BE49-F238E27FC236}">
                <a16:creationId xmlns:a16="http://schemas.microsoft.com/office/drawing/2014/main" id="{9810C6C4-F691-42B5-9FB2-0173BBCC6E34}"/>
              </a:ext>
            </a:extLst>
          </p:cNvPr>
          <p:cNvSpPr>
            <a:spLocks noGrp="1"/>
          </p:cNvSpPr>
          <p:nvPr>
            <p:ph idx="1"/>
          </p:nvPr>
        </p:nvSpPr>
        <p:spPr>
          <a:xfrm>
            <a:off x="457200" y="1295400"/>
            <a:ext cx="8229600" cy="1559865"/>
          </a:xfrm>
        </p:spPr>
        <p:txBody>
          <a:bodyPr>
            <a:normAutofit fontScale="62500" lnSpcReduction="20000"/>
          </a:bodyPr>
          <a:lstStyle/>
          <a:p>
            <a:r>
              <a:rPr lang="en-US" dirty="0"/>
              <a:t>Agent trained with pure BC gets stuck behind a parked vehicle (left) and is unable to recover from a trajectory deviation while driving along a curved road (right). The teal path depicts the input route, yellow box is a dynamic object in the scene, green box is the agent, blue dots are the agent’s past positions and green dots are the predicted future positions.</a:t>
            </a:r>
            <a:endParaRPr lang="en-SE" dirty="0"/>
          </a:p>
        </p:txBody>
      </p:sp>
      <p:sp>
        <p:nvSpPr>
          <p:cNvPr id="4" name="Slide Number Placeholder 3">
            <a:extLst>
              <a:ext uri="{FF2B5EF4-FFF2-40B4-BE49-F238E27FC236}">
                <a16:creationId xmlns:a16="http://schemas.microsoft.com/office/drawing/2014/main" id="{3D1751E4-60E2-45BF-B060-492FD9F1E3A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122" name="Picture 2">
            <a:extLst>
              <a:ext uri="{FF2B5EF4-FFF2-40B4-BE49-F238E27FC236}">
                <a16:creationId xmlns:a16="http://schemas.microsoft.com/office/drawing/2014/main" id="{68D8EA78-A880-48E8-9D5B-85A0F2A9818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38699" y="2924175"/>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D2B1AE-47EA-4EC0-8127-DB12EC3739F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351" y="28956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500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A731-CC30-4D04-9FFC-E4EC720D55AC}"/>
              </a:ext>
            </a:extLst>
          </p:cNvPr>
          <p:cNvSpPr>
            <a:spLocks noGrp="1"/>
          </p:cNvSpPr>
          <p:nvPr>
            <p:ph type="title"/>
          </p:nvPr>
        </p:nvSpPr>
        <p:spPr/>
        <p:txBody>
          <a:bodyPr/>
          <a:lstStyle/>
          <a:p>
            <a:r>
              <a:rPr lang="en-US" dirty="0" err="1"/>
              <a:t>ChauffeurNet</a:t>
            </a:r>
            <a:r>
              <a:rPr lang="en-US" dirty="0"/>
              <a:t> Experiments</a:t>
            </a:r>
            <a:endParaRPr lang="en-SE" dirty="0"/>
          </a:p>
        </p:txBody>
      </p:sp>
      <p:sp>
        <p:nvSpPr>
          <p:cNvPr id="3" name="Content Placeholder 2">
            <a:extLst>
              <a:ext uri="{FF2B5EF4-FFF2-40B4-BE49-F238E27FC236}">
                <a16:creationId xmlns:a16="http://schemas.microsoft.com/office/drawing/2014/main" id="{A88F6CC4-1278-4469-9691-5164F9C82ABF}"/>
              </a:ext>
            </a:extLst>
          </p:cNvPr>
          <p:cNvSpPr>
            <a:spLocks noGrp="1"/>
          </p:cNvSpPr>
          <p:nvPr>
            <p:ph idx="1"/>
          </p:nvPr>
        </p:nvSpPr>
        <p:spPr>
          <a:xfrm>
            <a:off x="457200" y="1295400"/>
            <a:ext cx="8229600" cy="1318565"/>
          </a:xfrm>
        </p:spPr>
        <p:txBody>
          <a:bodyPr>
            <a:normAutofit fontScale="77500" lnSpcReduction="20000"/>
          </a:bodyPr>
          <a:lstStyle/>
          <a:p>
            <a:r>
              <a:rPr lang="en-US" i="1" dirty="0" err="1"/>
              <a:t>ChauffeurNet</a:t>
            </a:r>
            <a:r>
              <a:rPr lang="en-US" i="1" dirty="0"/>
              <a:t> </a:t>
            </a:r>
            <a:r>
              <a:rPr lang="en-US" dirty="0"/>
              <a:t>model can now successfully nudge around the parked vehicle (left) and recover from the trajectory deviation to continue smoothly along the curved road (right).</a:t>
            </a:r>
            <a:endParaRPr lang="en-SE" dirty="0"/>
          </a:p>
        </p:txBody>
      </p:sp>
      <p:sp>
        <p:nvSpPr>
          <p:cNvPr id="4" name="Slide Number Placeholder 3">
            <a:extLst>
              <a:ext uri="{FF2B5EF4-FFF2-40B4-BE49-F238E27FC236}">
                <a16:creationId xmlns:a16="http://schemas.microsoft.com/office/drawing/2014/main" id="{F88E0652-CAAD-4BB2-8A13-C89B02D2A2BB}"/>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8194" name="Picture 2">
            <a:extLst>
              <a:ext uri="{FF2B5EF4-FFF2-40B4-BE49-F238E27FC236}">
                <a16:creationId xmlns:a16="http://schemas.microsoft.com/office/drawing/2014/main" id="{856AB880-5A55-4AF7-B9F1-0AE14739A8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BD43B50-3FB5-47E4-B0E4-3358C44A0B4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667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00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3F8B-4DA6-4AE1-AF5A-DB4B119FF658}"/>
              </a:ext>
            </a:extLst>
          </p:cNvPr>
          <p:cNvSpPr>
            <a:spLocks noGrp="1"/>
          </p:cNvSpPr>
          <p:nvPr>
            <p:ph type="title"/>
          </p:nvPr>
        </p:nvSpPr>
        <p:spPr/>
        <p:txBody>
          <a:bodyPr/>
          <a:lstStyle/>
          <a:p>
            <a:r>
              <a:rPr lang="en-US" dirty="0" err="1"/>
              <a:t>ChauffeurNet</a:t>
            </a:r>
            <a:r>
              <a:rPr lang="en-US" dirty="0"/>
              <a:t> </a:t>
            </a:r>
            <a:r>
              <a:rPr lang="en-US" dirty="0" err="1"/>
              <a:t>Input/Output</a:t>
            </a:r>
            <a:endParaRPr lang="en-SE" dirty="0"/>
          </a:p>
        </p:txBody>
      </p:sp>
      <p:sp>
        <p:nvSpPr>
          <p:cNvPr id="3" name="Content Placeholder 2">
            <a:extLst>
              <a:ext uri="{FF2B5EF4-FFF2-40B4-BE49-F238E27FC236}">
                <a16:creationId xmlns:a16="http://schemas.microsoft.com/office/drawing/2014/main" id="{6F6F565A-E514-4304-85F9-E899C3D8BA71}"/>
              </a:ext>
            </a:extLst>
          </p:cNvPr>
          <p:cNvSpPr>
            <a:spLocks noGrp="1"/>
          </p:cNvSpPr>
          <p:nvPr>
            <p:ph idx="1"/>
          </p:nvPr>
        </p:nvSpPr>
        <p:spPr>
          <a:xfrm>
            <a:off x="304800" y="1295400"/>
            <a:ext cx="8458200" cy="1981200"/>
          </a:xfrm>
        </p:spPr>
        <p:txBody>
          <a:bodyPr>
            <a:normAutofit fontScale="55000" lnSpcReduction="20000"/>
          </a:bodyPr>
          <a:lstStyle/>
          <a:p>
            <a:r>
              <a:rPr lang="en-US" dirty="0"/>
              <a:t>We use a perception system that processes raw sensor information and produces our input: a top-down representation of the environment and intended route, where objects such as vehicles are drawn as oriented 2D boxes along with a rendering of the road information and traffic light states. We present this mid-level input to a recurrent neural network (RNN), named </a:t>
            </a:r>
            <a:r>
              <a:rPr lang="en-US" dirty="0" err="1"/>
              <a:t>ChauffeurNet</a:t>
            </a:r>
            <a:r>
              <a:rPr lang="en-US" dirty="0"/>
              <a:t>, which then outputs a driving trajectory that is consumed by a controller which translates it to steering and acceleration.</a:t>
            </a:r>
            <a:endParaRPr lang="en-SE" dirty="0"/>
          </a:p>
        </p:txBody>
      </p:sp>
      <p:sp>
        <p:nvSpPr>
          <p:cNvPr id="4" name="Slide Number Placeholder 3">
            <a:extLst>
              <a:ext uri="{FF2B5EF4-FFF2-40B4-BE49-F238E27FC236}">
                <a16:creationId xmlns:a16="http://schemas.microsoft.com/office/drawing/2014/main" id="{444CE9DA-8F83-4CD9-A40C-88FB82AFFC0E}"/>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5" name="Picture 4">
            <a:extLst>
              <a:ext uri="{FF2B5EF4-FFF2-40B4-BE49-F238E27FC236}">
                <a16:creationId xmlns:a16="http://schemas.microsoft.com/office/drawing/2014/main" id="{3EAFFD28-E9F3-494B-8AB3-36F939072DB4}"/>
              </a:ext>
            </a:extLst>
          </p:cNvPr>
          <p:cNvPicPr>
            <a:picLocks noChangeAspect="1"/>
          </p:cNvPicPr>
          <p:nvPr/>
        </p:nvPicPr>
        <p:blipFill>
          <a:blip r:embed="rId2"/>
          <a:stretch>
            <a:fillRect/>
          </a:stretch>
        </p:blipFill>
        <p:spPr>
          <a:xfrm>
            <a:off x="-9277" y="3139759"/>
            <a:ext cx="9144000" cy="3718241"/>
          </a:xfrm>
          <a:prstGeom prst="rect">
            <a:avLst/>
          </a:prstGeom>
        </p:spPr>
      </p:pic>
    </p:spTree>
    <p:extLst>
      <p:ext uri="{BB962C8B-B14F-4D97-AF65-F5344CB8AC3E}">
        <p14:creationId xmlns:p14="http://schemas.microsoft.com/office/powerpoint/2010/main" val="1127613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FCFC3-4637-40A4-80B7-8D206B9BCA1A}"/>
              </a:ext>
            </a:extLst>
          </p:cNvPr>
          <p:cNvSpPr>
            <a:spLocks noGrp="1"/>
          </p:cNvSpPr>
          <p:nvPr>
            <p:ph type="title"/>
          </p:nvPr>
        </p:nvSpPr>
        <p:spPr/>
        <p:txBody>
          <a:bodyPr/>
          <a:lstStyle/>
          <a:p>
            <a:r>
              <a:rPr lang="en-US" dirty="0" err="1"/>
              <a:t>ChauffeurNet</a:t>
            </a:r>
            <a:r>
              <a:rPr lang="en-US" dirty="0"/>
              <a:t> </a:t>
            </a:r>
            <a:r>
              <a:rPr lang="en-US" dirty="0" err="1"/>
              <a:t>Input/Output</a:t>
            </a:r>
            <a:r>
              <a:rPr lang="en-US" dirty="0"/>
              <a:t> in Detail</a:t>
            </a:r>
            <a:endParaRPr lang="en-SE" dirty="0"/>
          </a:p>
        </p:txBody>
      </p:sp>
      <p:sp>
        <p:nvSpPr>
          <p:cNvPr id="3" name="Content Placeholder 2">
            <a:extLst>
              <a:ext uri="{FF2B5EF4-FFF2-40B4-BE49-F238E27FC236}">
                <a16:creationId xmlns:a16="http://schemas.microsoft.com/office/drawing/2014/main" id="{99BE436D-90A9-4766-AC37-B3BDEF292148}"/>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D766E4A-684C-4D62-B3DD-590057A00DCE}"/>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5" name="Picture 4">
            <a:extLst>
              <a:ext uri="{FF2B5EF4-FFF2-40B4-BE49-F238E27FC236}">
                <a16:creationId xmlns:a16="http://schemas.microsoft.com/office/drawing/2014/main" id="{CD65F884-5CA3-4E55-AAE5-9C93E69728D1}"/>
              </a:ext>
            </a:extLst>
          </p:cNvPr>
          <p:cNvPicPr>
            <a:picLocks noChangeAspect="1"/>
          </p:cNvPicPr>
          <p:nvPr/>
        </p:nvPicPr>
        <p:blipFill>
          <a:blip r:embed="rId2"/>
          <a:stretch>
            <a:fillRect/>
          </a:stretch>
        </p:blipFill>
        <p:spPr>
          <a:xfrm>
            <a:off x="0" y="1241505"/>
            <a:ext cx="9144000" cy="4374990"/>
          </a:xfrm>
          <a:prstGeom prst="rect">
            <a:avLst/>
          </a:prstGeom>
        </p:spPr>
      </p:pic>
    </p:spTree>
    <p:extLst>
      <p:ext uri="{BB962C8B-B14F-4D97-AF65-F5344CB8AC3E}">
        <p14:creationId xmlns:p14="http://schemas.microsoft.com/office/powerpoint/2010/main" val="16898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2681-2DD7-4021-915F-5714F696F806}"/>
              </a:ext>
            </a:extLst>
          </p:cNvPr>
          <p:cNvSpPr>
            <a:spLocks noGrp="1"/>
          </p:cNvSpPr>
          <p:nvPr>
            <p:ph type="title"/>
          </p:nvPr>
        </p:nvSpPr>
        <p:spPr/>
        <p:txBody>
          <a:bodyPr/>
          <a:lstStyle/>
          <a:p>
            <a:r>
              <a:rPr lang="en-US" dirty="0"/>
              <a:t>Rendered inputs and outputs</a:t>
            </a:r>
            <a:endParaRPr lang="en-SE" dirty="0"/>
          </a:p>
        </p:txBody>
      </p:sp>
      <p:sp>
        <p:nvSpPr>
          <p:cNvPr id="3" name="Content Placeholder 2">
            <a:extLst>
              <a:ext uri="{FF2B5EF4-FFF2-40B4-BE49-F238E27FC236}">
                <a16:creationId xmlns:a16="http://schemas.microsoft.com/office/drawing/2014/main" id="{3ABD55C4-A9C3-4E73-BF71-8DD56348860D}"/>
              </a:ext>
            </a:extLst>
          </p:cNvPr>
          <p:cNvSpPr>
            <a:spLocks noGrp="1"/>
          </p:cNvSpPr>
          <p:nvPr>
            <p:ph idx="1"/>
          </p:nvPr>
        </p:nvSpPr>
        <p:spPr>
          <a:xfrm>
            <a:off x="152400" y="5791200"/>
            <a:ext cx="8839200" cy="983310"/>
          </a:xfrm>
        </p:spPr>
        <p:txBody>
          <a:bodyPr>
            <a:normAutofit fontScale="47500" lnSpcReduction="20000"/>
          </a:bodyPr>
          <a:lstStyle/>
          <a:p>
            <a:r>
              <a:rPr lang="en-US" b="1" dirty="0"/>
              <a:t>Top-row left-to-right:</a:t>
            </a:r>
            <a:r>
              <a:rPr lang="en-US" dirty="0"/>
              <a:t> Roadmap, Traffic lights (bright lines denote red light), Speed-limit, and Planned Route (intent: ego-car should turn right). </a:t>
            </a:r>
          </a:p>
          <a:p>
            <a:r>
              <a:rPr lang="en-US" b="1" dirty="0"/>
              <a:t>Bottom-row left-to-right:</a:t>
            </a:r>
            <a:r>
              <a:rPr lang="en-US" dirty="0"/>
              <a:t> Current Agent Box, Dynamic Boxes (history of past 1-2s), Past Agent Poses, and the output Future Agent Poses (shown in last slide).</a:t>
            </a:r>
            <a:endParaRPr lang="en-SE" dirty="0"/>
          </a:p>
        </p:txBody>
      </p:sp>
      <p:sp>
        <p:nvSpPr>
          <p:cNvPr id="4" name="Slide Number Placeholder 3">
            <a:extLst>
              <a:ext uri="{FF2B5EF4-FFF2-40B4-BE49-F238E27FC236}">
                <a16:creationId xmlns:a16="http://schemas.microsoft.com/office/drawing/2014/main" id="{97202004-D459-4860-9878-332844FC3E0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4098" name="Picture 2">
            <a:extLst>
              <a:ext uri="{FF2B5EF4-FFF2-40B4-BE49-F238E27FC236}">
                <a16:creationId xmlns:a16="http://schemas.microsoft.com/office/drawing/2014/main" id="{C8F38B2B-5DDD-4363-AE6D-7B5366CD8F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91440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FDF7530-1F27-4B6E-AA79-C98538BBE922}"/>
              </a:ext>
            </a:extLst>
          </p:cNvPr>
          <p:cNvSpPr/>
          <p:nvPr/>
        </p:nvSpPr>
        <p:spPr bwMode="auto">
          <a:xfrm>
            <a:off x="6858000" y="3429000"/>
            <a:ext cx="2362200" cy="228600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3BD5A571-F934-448C-A902-ED6130A25F9B}"/>
              </a:ext>
            </a:extLst>
          </p:cNvPr>
          <p:cNvSpPr txBox="1"/>
          <p:nvPr/>
        </p:nvSpPr>
        <p:spPr>
          <a:xfrm>
            <a:off x="7432838" y="3429000"/>
            <a:ext cx="1263487" cy="523220"/>
          </a:xfrm>
          <a:prstGeom prst="rect">
            <a:avLst/>
          </a:prstGeom>
          <a:noFill/>
        </p:spPr>
        <p:txBody>
          <a:bodyPr wrap="none" rtlCol="0">
            <a:spAutoFit/>
          </a:bodyPr>
          <a:lstStyle/>
          <a:p>
            <a:r>
              <a:rPr lang="en-US" sz="2800" dirty="0">
                <a:solidFill>
                  <a:schemeClr val="bg1"/>
                </a:solidFill>
              </a:rPr>
              <a:t>Output</a:t>
            </a:r>
            <a:endParaRPr lang="en-SE" sz="2800" dirty="0">
              <a:solidFill>
                <a:schemeClr val="bg1"/>
              </a:solidFill>
            </a:endParaRPr>
          </a:p>
        </p:txBody>
      </p:sp>
    </p:spTree>
    <p:extLst>
      <p:ext uri="{BB962C8B-B14F-4D97-AF65-F5344CB8AC3E}">
        <p14:creationId xmlns:p14="http://schemas.microsoft.com/office/powerpoint/2010/main" val="936330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7B649-6A4D-4861-AEAF-8DC7ECCA0461}"/>
              </a:ext>
            </a:extLst>
          </p:cNvPr>
          <p:cNvSpPr>
            <a:spLocks noGrp="1"/>
          </p:cNvSpPr>
          <p:nvPr>
            <p:ph type="title"/>
          </p:nvPr>
        </p:nvSpPr>
        <p:spPr/>
        <p:txBody>
          <a:bodyPr/>
          <a:lstStyle/>
          <a:p>
            <a:r>
              <a:rPr lang="en-US" dirty="0" err="1"/>
              <a:t>ChauffeurNet</a:t>
            </a:r>
            <a:r>
              <a:rPr lang="en-US" dirty="0"/>
              <a:t> Architecture</a:t>
            </a:r>
            <a:endParaRPr lang="en-SE" dirty="0"/>
          </a:p>
        </p:txBody>
      </p:sp>
      <p:sp>
        <p:nvSpPr>
          <p:cNvPr id="3" name="Content Placeholder 2">
            <a:extLst>
              <a:ext uri="{FF2B5EF4-FFF2-40B4-BE49-F238E27FC236}">
                <a16:creationId xmlns:a16="http://schemas.microsoft.com/office/drawing/2014/main" id="{060C026B-7752-4E37-A8E9-A46711EE9E78}"/>
              </a:ext>
            </a:extLst>
          </p:cNvPr>
          <p:cNvSpPr>
            <a:spLocks noGrp="1"/>
          </p:cNvSpPr>
          <p:nvPr>
            <p:ph idx="1"/>
          </p:nvPr>
        </p:nvSpPr>
        <p:spPr>
          <a:xfrm>
            <a:off x="228600" y="1295400"/>
            <a:ext cx="8610600" cy="5287962"/>
          </a:xfrm>
        </p:spPr>
        <p:txBody>
          <a:bodyPr>
            <a:normAutofit fontScale="92500" lnSpcReduction="10000"/>
          </a:bodyPr>
          <a:lstStyle/>
          <a:p>
            <a:r>
              <a:rPr lang="en-US" dirty="0" err="1"/>
              <a:t>ChauffeurNet</a:t>
            </a:r>
            <a:r>
              <a:rPr lang="en-US" dirty="0"/>
              <a:t> is a Convolutional Recurrent Neural Network (RNN), consisting of the CNN </a:t>
            </a:r>
            <a:r>
              <a:rPr lang="en-US" dirty="0" err="1"/>
              <a:t>FeatureNet</a:t>
            </a:r>
            <a:r>
              <a:rPr lang="en-US" dirty="0"/>
              <a:t>, and the </a:t>
            </a:r>
            <a:r>
              <a:rPr lang="en-US" dirty="0" err="1"/>
              <a:t>AgentRNN</a:t>
            </a:r>
            <a:r>
              <a:rPr lang="en-US" dirty="0"/>
              <a:t>.</a:t>
            </a:r>
          </a:p>
          <a:p>
            <a:r>
              <a:rPr lang="en-US" dirty="0"/>
              <a:t>Trained with IL, guided by ground truth data (green) and loss functions (blue)</a:t>
            </a:r>
          </a:p>
          <a:p>
            <a:pPr lvl="1"/>
            <a:r>
              <a:rPr lang="en-US" dirty="0"/>
              <a:t>26M examples from real driving logs</a:t>
            </a:r>
          </a:p>
          <a:p>
            <a:r>
              <a:rPr lang="en-US" dirty="0"/>
              <a:t>Compare to </a:t>
            </a:r>
            <a:r>
              <a:rPr lang="en-US" dirty="0" err="1"/>
              <a:t>PilotNet</a:t>
            </a:r>
            <a:endParaRPr lang="en-US" dirty="0"/>
          </a:p>
          <a:p>
            <a:pPr lvl="1"/>
            <a:r>
              <a:rPr lang="en-US" dirty="0" err="1"/>
              <a:t>PilotNet</a:t>
            </a:r>
            <a:r>
              <a:rPr lang="en-US" dirty="0"/>
              <a:t> uses CNN to map from current camera image to steering angle, no history info is use.</a:t>
            </a:r>
          </a:p>
          <a:p>
            <a:pPr lvl="1"/>
            <a:r>
              <a:rPr lang="en-US" dirty="0" err="1"/>
              <a:t>ChauffeurNet</a:t>
            </a:r>
            <a:r>
              <a:rPr lang="en-US" dirty="0"/>
              <a:t> uses RNN, and exploits the history (past agent location and past prediction for a few seconds) to make better predictions and decisions.</a:t>
            </a:r>
            <a:endParaRPr lang="en-SE" dirty="0"/>
          </a:p>
        </p:txBody>
      </p:sp>
      <p:sp>
        <p:nvSpPr>
          <p:cNvPr id="4" name="Slide Number Placeholder 3">
            <a:extLst>
              <a:ext uri="{FF2B5EF4-FFF2-40B4-BE49-F238E27FC236}">
                <a16:creationId xmlns:a16="http://schemas.microsoft.com/office/drawing/2014/main" id="{5AD6BDF8-98A4-4C4B-912B-9CBDB6800D03}"/>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922731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147E-D572-411C-B3CD-6885AE89DBF3}"/>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6123618B-35F9-42DE-B20A-5B14B529CF9B}"/>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A2F3AD8-C334-4C81-B0CA-D7BB4C90165E}"/>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5" name="Picture 4">
            <a:extLst>
              <a:ext uri="{FF2B5EF4-FFF2-40B4-BE49-F238E27FC236}">
                <a16:creationId xmlns:a16="http://schemas.microsoft.com/office/drawing/2014/main" id="{159C933C-C191-4D4C-9EAA-4D45B254087B}"/>
              </a:ext>
            </a:extLst>
          </p:cNvPr>
          <p:cNvPicPr>
            <a:picLocks noChangeAspect="1"/>
          </p:cNvPicPr>
          <p:nvPr/>
        </p:nvPicPr>
        <p:blipFill>
          <a:blip r:embed="rId2"/>
          <a:stretch>
            <a:fillRect/>
          </a:stretch>
        </p:blipFill>
        <p:spPr>
          <a:xfrm>
            <a:off x="242283" y="80495"/>
            <a:ext cx="8659433" cy="6697010"/>
          </a:xfrm>
          <a:prstGeom prst="rect">
            <a:avLst/>
          </a:prstGeom>
        </p:spPr>
      </p:pic>
      <p:sp>
        <p:nvSpPr>
          <p:cNvPr id="6" name="Scroll: Horizontal 5">
            <a:extLst>
              <a:ext uri="{FF2B5EF4-FFF2-40B4-BE49-F238E27FC236}">
                <a16:creationId xmlns:a16="http://schemas.microsoft.com/office/drawing/2014/main" id="{C4EE6C92-B730-45CC-B8B5-D672B40FBAC2}"/>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45368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5398-7B4F-4DCB-9FF3-4B4F9AFDB1E5}"/>
              </a:ext>
            </a:extLst>
          </p:cNvPr>
          <p:cNvSpPr>
            <a:spLocks noGrp="1"/>
          </p:cNvSpPr>
          <p:nvPr>
            <p:ph type="title"/>
          </p:nvPr>
        </p:nvSpPr>
        <p:spPr/>
        <p:txBody>
          <a:bodyPr/>
          <a:lstStyle/>
          <a:p>
            <a:r>
              <a:rPr lang="en-US" dirty="0"/>
              <a:t>RL Reward Function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6B1DB-2696-4902-A1AC-12986A74D535}"/>
                  </a:ext>
                </a:extLst>
              </p:cNvPr>
              <p:cNvSpPr>
                <a:spLocks noGrp="1"/>
              </p:cNvSpPr>
              <p:nvPr>
                <p:ph idx="1"/>
              </p:nvPr>
            </p:nvSpPr>
            <p:spPr>
              <a:xfrm>
                <a:off x="152400" y="1066799"/>
                <a:ext cx="8839200" cy="3251198"/>
              </a:xfrm>
            </p:spPr>
            <p:txBody>
              <a:bodyPr>
                <a:normAutofit fontScale="70000" lnSpcReduction="20000"/>
              </a:bodyPr>
              <a:lstStyle/>
              <a:p>
                <a:r>
                  <a:rPr lang="en-US" sz="2400" dirty="0"/>
                  <a:t>For the vehicle in left fig: </a:t>
                </a:r>
              </a:p>
              <a:p>
                <a:pPr lvl="1"/>
                <a:r>
                  <a:rPr lang="en-US" sz="2000" dirty="0"/>
                  <a:t>state: Pose of ego-car </a:t>
                </a:r>
                <a14:m>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𝜃</m:t>
                    </m:r>
                    <m:r>
                      <a:rPr lang="en-US" sz="2000" i="1" dirty="0" smtClean="0">
                        <a:latin typeface="Cambria Math" panose="02040503050406030204" pitchFamily="18" charset="0"/>
                      </a:rPr>
                      <m:t>)</m:t>
                    </m:r>
                  </m:oMath>
                </a14:m>
                <a:r>
                  <a:rPr lang="en-US" sz="2000" dirty="0"/>
                  <a:t> and environment map; </a:t>
                </a:r>
                <a:r>
                  <a:rPr lang="en-US" sz="2100" dirty="0"/>
                  <a:t>action: Steering wheel/brake/acceleration</a:t>
                </a:r>
              </a:p>
              <a:p>
                <a:r>
                  <a:rPr lang="en-US" sz="2400" dirty="0"/>
                  <a:t>Possible reward function: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𝑉</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e>
                      <m:sub>
                        <m:r>
                          <a:rPr lang="en-US" sz="2400" i="1" dirty="0">
                            <a:latin typeface="Cambria Math" panose="02040503050406030204" pitchFamily="18" charset="0"/>
                          </a:rPr>
                          <m:t>𝑐𝑎𝑟</m:t>
                        </m:r>
                      </m:sub>
                    </m:sSub>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cos</m:t>
                        </m:r>
                      </m:fName>
                      <m:e>
                        <m:r>
                          <a:rPr lang="en-US" sz="2400" i="1" dirty="0">
                            <a:latin typeface="Cambria Math" panose="02040503050406030204" pitchFamily="18" charset="0"/>
                          </a:rPr>
                          <m:t>𝜃</m:t>
                        </m:r>
                      </m:e>
                    </m:func>
                    <m:r>
                      <a:rPr lang="el-GR" sz="2400" i="1" dirty="0">
                        <a:latin typeface="Cambria Math" panose="02040503050406030204" pitchFamily="18" charset="0"/>
                      </a:rPr>
                      <m:t>−</m:t>
                    </m:r>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2</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𝑐𝑡𝑒</m:t>
                        </m:r>
                      </m:e>
                    </m:d>
                    <m:r>
                      <a:rPr lang="en-US" sz="2400" i="1" dirty="0">
                        <a:latin typeface="Cambria Math" panose="02040503050406030204" pitchFamily="18" charset="0"/>
                      </a:rPr>
                      <m:t>​</m:t>
                    </m:r>
                  </m:oMath>
                </a14:m>
                <a:endParaRPr lang="en-US" sz="2400" dirty="0"/>
              </a:p>
              <a:p>
                <a:pPr lvl="1"/>
                <a:r>
                  <a:rPr lang="en-US" sz="2000" dirty="0"/>
                  <a:t>Weight sum to maximum longitudinal velocity (first term), and minimize cross-track error (distance to lane center)</a:t>
                </a:r>
              </a:p>
              <a:p>
                <a:pPr lvl="1"/>
                <a:r>
                  <a:rPr lang="en-US" sz="2000" dirty="0"/>
                  <a:t>This is an example of dense reward (e.g., at every time step), as opposed to sparse reward (e.g., only at the end of each episode)</a:t>
                </a:r>
              </a:p>
              <a:p>
                <a:r>
                  <a:rPr lang="en-US" sz="2400" dirty="0"/>
                  <a:t>Compare with twiddle() :</a:t>
                </a:r>
              </a:p>
              <a:p>
                <a:pPr lvl="1"/>
                <a:r>
                  <a:rPr lang="en-US" sz="2000" dirty="0"/>
                  <a:t>twiddle() can be viewed as an RL algorithm (policy gradient), that learns PID parameters with sparse reward (cost function is cumulative cross-track error (</a:t>
                </a:r>
                <a:r>
                  <a:rPr lang="en-US" sz="2000" dirty="0" err="1"/>
                  <a:t>cte</a:t>
                </a:r>
                <a:r>
                  <a:rPr lang="en-US" sz="2000" dirty="0"/>
                  <a:t>), computed at the end of each simulation episode, as sum of squares of </a:t>
                </a:r>
                <a:r>
                  <a:rPr lang="en-US" sz="2000" dirty="0" err="1"/>
                  <a:t>ctes</a:t>
                </a:r>
                <a:r>
                  <a:rPr lang="en-US" sz="2000" dirty="0"/>
                  <a:t> for N timesteps. But it is very crude: </a:t>
                </a:r>
              </a:p>
              <a:p>
                <a:pPr lvl="1"/>
                <a:r>
                  <a:rPr lang="en-US" sz="2000" dirty="0"/>
                  <a:t>It does not use the numeric value of </a:t>
                </a:r>
                <a:r>
                  <a:rPr lang="en-US" sz="2000" dirty="0" err="1"/>
                  <a:t>cte</a:t>
                </a:r>
                <a:r>
                  <a:rPr lang="en-US" sz="2000" dirty="0"/>
                  <a:t>, only its relative size (if err &lt; </a:t>
                </a:r>
                <a:r>
                  <a:rPr lang="en-US" sz="2000" dirty="0" err="1"/>
                  <a:t>best_err</a:t>
                </a:r>
                <a:r>
                  <a:rPr lang="en-US" sz="2000" dirty="0"/>
                  <a:t>);</a:t>
                </a:r>
              </a:p>
              <a:p>
                <a:pPr lvl="1"/>
                <a:r>
                  <a:rPr lang="en-US" sz="2000" dirty="0"/>
                  <a:t>Cost function does not include heading angle </a:t>
                </a:r>
                <a14:m>
                  <m:oMath xmlns:m="http://schemas.openxmlformats.org/officeDocument/2006/math">
                    <m:r>
                      <a:rPr lang="en-US" sz="2000" i="1" dirty="0">
                        <a:latin typeface="Cambria Math" panose="02040503050406030204" pitchFamily="18" charset="0"/>
                      </a:rPr>
                      <m:t>𝜃</m:t>
                    </m:r>
                  </m:oMath>
                </a14:m>
                <a:r>
                  <a:rPr lang="en-US" sz="2000" dirty="0"/>
                  <a:t>; </a:t>
                </a:r>
              </a:p>
              <a:p>
                <a:pPr lvl="1"/>
                <a:r>
                  <a:rPr lang="en-US" sz="2000" dirty="0"/>
                  <a:t>if the track is very long and irregular, then we can make the reward denser, to adjust PID parameters every K timesteps instead of at the end of each episode.</a:t>
                </a:r>
              </a:p>
            </p:txBody>
          </p:sp>
        </mc:Choice>
        <mc:Fallback xmlns="">
          <p:sp>
            <p:nvSpPr>
              <p:cNvPr id="3" name="Content Placeholder 2">
                <a:extLst>
                  <a:ext uri="{FF2B5EF4-FFF2-40B4-BE49-F238E27FC236}">
                    <a16:creationId xmlns:a16="http://schemas.microsoft.com/office/drawing/2014/main" id="{8606B1DB-2696-4902-A1AC-12986A74D535}"/>
                  </a:ext>
                </a:extLst>
              </p:cNvPr>
              <p:cNvSpPr>
                <a:spLocks noGrp="1" noRot="1" noChangeAspect="1" noMove="1" noResize="1" noEditPoints="1" noAdjustHandles="1" noChangeArrowheads="1" noChangeShapeType="1" noTextEdit="1"/>
              </p:cNvSpPr>
              <p:nvPr>
                <p:ph idx="1"/>
              </p:nvPr>
            </p:nvSpPr>
            <p:spPr>
              <a:xfrm>
                <a:off x="152400" y="1066799"/>
                <a:ext cx="8839200" cy="3251198"/>
              </a:xfrm>
              <a:blipFill>
                <a:blip r:embed="rId3"/>
                <a:stretch>
                  <a:fillRect l="-345" t="-2064" r="-4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C6A29ED-E53B-4687-9ADD-96EFD7913530}"/>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sp>
        <p:nvSpPr>
          <p:cNvPr id="6" name="Rectangle 5">
            <a:extLst>
              <a:ext uri="{FF2B5EF4-FFF2-40B4-BE49-F238E27FC236}">
                <a16:creationId xmlns:a16="http://schemas.microsoft.com/office/drawing/2014/main" id="{859E3455-1347-4CAB-867A-B4337B1EEC42}"/>
              </a:ext>
            </a:extLst>
          </p:cNvPr>
          <p:cNvSpPr/>
          <p:nvPr/>
        </p:nvSpPr>
        <p:spPr>
          <a:xfrm>
            <a:off x="2609849" y="6566935"/>
            <a:ext cx="3924300" cy="246221"/>
          </a:xfrm>
          <a:prstGeom prst="rect">
            <a:avLst/>
          </a:prstGeom>
        </p:spPr>
        <p:txBody>
          <a:bodyPr wrap="square">
            <a:spAutoFit/>
          </a:bodyPr>
          <a:lstStyle/>
          <a:p>
            <a:r>
              <a:rPr lang="en-US" sz="1000" dirty="0">
                <a:solidFill>
                  <a:srgbClr val="504C48"/>
                </a:solidFill>
                <a:latin typeface="Helvetica Neue"/>
              </a:rPr>
              <a:t>Ben Lau, Quantitative Researcher, Hobbyist, at </a:t>
            </a:r>
            <a:r>
              <a:rPr lang="en-US" sz="1000" dirty="0" err="1">
                <a:solidFill>
                  <a:srgbClr val="504C48"/>
                </a:solidFill>
                <a:latin typeface="Helvetica Neue"/>
              </a:rPr>
              <a:t>MLconf</a:t>
            </a:r>
            <a:r>
              <a:rPr lang="en-US" sz="1000" dirty="0">
                <a:solidFill>
                  <a:srgbClr val="504C48"/>
                </a:solidFill>
                <a:latin typeface="Helvetica Neue"/>
              </a:rPr>
              <a:t> NYC 2017</a:t>
            </a:r>
            <a:endParaRPr lang="en-US" sz="1000" b="0" i="0" dirty="0">
              <a:solidFill>
                <a:srgbClr val="504C48"/>
              </a:solidFill>
              <a:effectLst/>
              <a:latin typeface="Helvetica Neue"/>
            </a:endParaRPr>
          </a:p>
        </p:txBody>
      </p:sp>
      <p:pic>
        <p:nvPicPr>
          <p:cNvPr id="1026" name="Picture 2">
            <a:extLst>
              <a:ext uri="{FF2B5EF4-FFF2-40B4-BE49-F238E27FC236}">
                <a16:creationId xmlns:a16="http://schemas.microsoft.com/office/drawing/2014/main" id="{B513E14F-7798-4E0A-8121-A9BA04CD9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343400"/>
            <a:ext cx="4953000" cy="2201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53CFC7-8CDD-4317-A6A7-53B0A3B21B8A}"/>
              </a:ext>
            </a:extLst>
          </p:cNvPr>
          <p:cNvPicPr>
            <a:picLocks noChangeAspect="1"/>
          </p:cNvPicPr>
          <p:nvPr/>
        </p:nvPicPr>
        <p:blipFill>
          <a:blip r:embed="rId5"/>
          <a:stretch>
            <a:fillRect/>
          </a:stretch>
        </p:blipFill>
        <p:spPr>
          <a:xfrm>
            <a:off x="5552661" y="4110716"/>
            <a:ext cx="3124200" cy="2456219"/>
          </a:xfrm>
          <a:prstGeom prst="rect">
            <a:avLst/>
          </a:prstGeom>
        </p:spPr>
      </p:pic>
      <p:sp>
        <p:nvSpPr>
          <p:cNvPr id="8" name="TextBox 7">
            <a:extLst>
              <a:ext uri="{FF2B5EF4-FFF2-40B4-BE49-F238E27FC236}">
                <a16:creationId xmlns:a16="http://schemas.microsoft.com/office/drawing/2014/main" id="{C7DB3ABA-0CDC-4D20-B978-DB4AC3965F45}"/>
              </a:ext>
            </a:extLst>
          </p:cNvPr>
          <p:cNvSpPr txBox="1"/>
          <p:nvPr/>
        </p:nvSpPr>
        <p:spPr>
          <a:xfrm>
            <a:off x="7239000" y="6172200"/>
            <a:ext cx="1056700" cy="369332"/>
          </a:xfrm>
          <a:prstGeom prst="rect">
            <a:avLst/>
          </a:prstGeom>
          <a:noFill/>
        </p:spPr>
        <p:txBody>
          <a:bodyPr wrap="none" rtlCol="0">
            <a:spAutoFit/>
          </a:bodyPr>
          <a:lstStyle/>
          <a:p>
            <a:r>
              <a:rPr lang="en-US" dirty="0"/>
              <a:t>twiddle()</a:t>
            </a:r>
            <a:endParaRPr lang="en-SE" dirty="0"/>
          </a:p>
        </p:txBody>
      </p:sp>
    </p:spTree>
    <p:extLst>
      <p:ext uri="{BB962C8B-B14F-4D97-AF65-F5344CB8AC3E}">
        <p14:creationId xmlns:p14="http://schemas.microsoft.com/office/powerpoint/2010/main" val="624664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6D26-BFCF-46D8-8EA5-71ADB2B6A78C}"/>
              </a:ext>
            </a:extLst>
          </p:cNvPr>
          <p:cNvSpPr>
            <a:spLocks noGrp="1"/>
          </p:cNvSpPr>
          <p:nvPr>
            <p:ph type="title"/>
          </p:nvPr>
        </p:nvSpPr>
        <p:spPr/>
        <p:txBody>
          <a:bodyPr/>
          <a:lstStyle/>
          <a:p>
            <a:r>
              <a:rPr lang="en-US" dirty="0" err="1"/>
              <a:t>ChauffeurNet</a:t>
            </a:r>
            <a:r>
              <a:rPr lang="en-US" dirty="0"/>
              <a:t> Details</a:t>
            </a:r>
            <a:endParaRPr lang="en-SE" dirty="0"/>
          </a:p>
        </p:txBody>
      </p:sp>
      <p:sp>
        <p:nvSpPr>
          <p:cNvPr id="3" name="Content Placeholder 2">
            <a:extLst>
              <a:ext uri="{FF2B5EF4-FFF2-40B4-BE49-F238E27FC236}">
                <a16:creationId xmlns:a16="http://schemas.microsoft.com/office/drawing/2014/main" id="{2CF2C15F-CCCB-431D-A75A-7F848587DA6E}"/>
              </a:ext>
            </a:extLst>
          </p:cNvPr>
          <p:cNvSpPr>
            <a:spLocks noGrp="1"/>
          </p:cNvSpPr>
          <p:nvPr>
            <p:ph idx="1"/>
          </p:nvPr>
        </p:nvSpPr>
        <p:spPr>
          <a:xfrm>
            <a:off x="-76200" y="1295400"/>
            <a:ext cx="2895600" cy="5562600"/>
          </a:xfrm>
        </p:spPr>
        <p:txBody>
          <a:bodyPr>
            <a:normAutofit/>
          </a:bodyPr>
          <a:lstStyle/>
          <a:p>
            <a:endParaRPr lang="en-SE" dirty="0"/>
          </a:p>
        </p:txBody>
      </p:sp>
      <p:sp>
        <p:nvSpPr>
          <p:cNvPr id="4" name="Slide Number Placeholder 3">
            <a:extLst>
              <a:ext uri="{FF2B5EF4-FFF2-40B4-BE49-F238E27FC236}">
                <a16:creationId xmlns:a16="http://schemas.microsoft.com/office/drawing/2014/main" id="{C7F5DABD-95E1-42F9-9689-16CEC4E895B5}"/>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1F95A074-D6FC-4208-91CA-6CCA4A3BF886}"/>
              </a:ext>
            </a:extLst>
          </p:cNvPr>
          <p:cNvPicPr>
            <a:picLocks noChangeAspect="1"/>
          </p:cNvPicPr>
          <p:nvPr/>
        </p:nvPicPr>
        <p:blipFill>
          <a:blip r:embed="rId3"/>
          <a:stretch>
            <a:fillRect/>
          </a:stretch>
        </p:blipFill>
        <p:spPr>
          <a:xfrm>
            <a:off x="2086927" y="2360049"/>
            <a:ext cx="6199934" cy="4412310"/>
          </a:xfrm>
          <a:prstGeom prst="rect">
            <a:avLst/>
          </a:prstGeom>
        </p:spPr>
      </p:pic>
      <p:pic>
        <p:nvPicPr>
          <p:cNvPr id="6" name="Picture 5">
            <a:extLst>
              <a:ext uri="{FF2B5EF4-FFF2-40B4-BE49-F238E27FC236}">
                <a16:creationId xmlns:a16="http://schemas.microsoft.com/office/drawing/2014/main" id="{E5F7B9A5-8161-4512-A1DD-7B5FF093B829}"/>
              </a:ext>
            </a:extLst>
          </p:cNvPr>
          <p:cNvPicPr>
            <a:picLocks noChangeAspect="1"/>
          </p:cNvPicPr>
          <p:nvPr/>
        </p:nvPicPr>
        <p:blipFill>
          <a:blip r:embed="rId4"/>
          <a:stretch>
            <a:fillRect/>
          </a:stretch>
        </p:blipFill>
        <p:spPr>
          <a:xfrm>
            <a:off x="1346113" y="100348"/>
            <a:ext cx="7789121" cy="2259701"/>
          </a:xfrm>
          <a:prstGeom prst="rect">
            <a:avLst/>
          </a:prstGeom>
        </p:spPr>
      </p:pic>
      <p:sp>
        <p:nvSpPr>
          <p:cNvPr id="7" name="Scroll: Horizontal 6">
            <a:extLst>
              <a:ext uri="{FF2B5EF4-FFF2-40B4-BE49-F238E27FC236}">
                <a16:creationId xmlns:a16="http://schemas.microsoft.com/office/drawing/2014/main" id="{72382B24-2ADC-455D-B09F-4C8A414EC647}"/>
              </a:ext>
            </a:extLst>
          </p:cNvPr>
          <p:cNvSpPr/>
          <p:nvPr/>
        </p:nvSpPr>
        <p:spPr bwMode="auto">
          <a:xfrm>
            <a:off x="15510" y="1"/>
            <a:ext cx="1203690" cy="1295400"/>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000" dirty="0"/>
              <a:t>Not covered in exam</a:t>
            </a:r>
            <a:endParaRPr lang="en-SE" sz="2000" dirty="0"/>
          </a:p>
        </p:txBody>
      </p:sp>
    </p:spTree>
    <p:extLst>
      <p:ext uri="{BB962C8B-B14F-4D97-AF65-F5344CB8AC3E}">
        <p14:creationId xmlns:p14="http://schemas.microsoft.com/office/powerpoint/2010/main" val="1190745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A77D-4BB7-48E0-9B63-19B3ED1A5A3D}"/>
              </a:ext>
            </a:extLst>
          </p:cNvPr>
          <p:cNvSpPr>
            <a:spLocks noGrp="1"/>
          </p:cNvSpPr>
          <p:nvPr>
            <p:ph type="title"/>
          </p:nvPr>
        </p:nvSpPr>
        <p:spPr/>
        <p:txBody>
          <a:bodyPr/>
          <a:lstStyle/>
          <a:p>
            <a:r>
              <a:rPr lang="en-US" dirty="0"/>
              <a:t>Beyond Pure Imitation</a:t>
            </a:r>
            <a:endParaRPr lang="en-SE" dirty="0"/>
          </a:p>
        </p:txBody>
      </p:sp>
      <p:sp>
        <p:nvSpPr>
          <p:cNvPr id="3" name="Content Placeholder 2">
            <a:extLst>
              <a:ext uri="{FF2B5EF4-FFF2-40B4-BE49-F238E27FC236}">
                <a16:creationId xmlns:a16="http://schemas.microsoft.com/office/drawing/2014/main" id="{9D4EB0F6-6DDA-4288-8849-F9E1609A2F4F}"/>
              </a:ext>
            </a:extLst>
          </p:cNvPr>
          <p:cNvSpPr>
            <a:spLocks noGrp="1"/>
          </p:cNvSpPr>
          <p:nvPr>
            <p:ph idx="1"/>
          </p:nvPr>
        </p:nvSpPr>
        <p:spPr/>
        <p:txBody>
          <a:bodyPr/>
          <a:lstStyle/>
          <a:p>
            <a:r>
              <a:rPr lang="en-US" dirty="0"/>
              <a:t>Synthesizing Perturbations</a:t>
            </a:r>
          </a:p>
          <a:p>
            <a:r>
              <a:rPr lang="en-US" dirty="0"/>
              <a:t>Beyond the Imitation Loss</a:t>
            </a:r>
          </a:p>
          <a:p>
            <a:pPr lvl="1"/>
            <a:r>
              <a:rPr lang="en-US" dirty="0"/>
              <a:t>Collision Loss</a:t>
            </a:r>
          </a:p>
          <a:p>
            <a:pPr lvl="1"/>
            <a:r>
              <a:rPr lang="en-US" dirty="0"/>
              <a:t>On Road Loss </a:t>
            </a:r>
          </a:p>
          <a:p>
            <a:pPr lvl="1"/>
            <a:r>
              <a:rPr lang="en-US" dirty="0"/>
              <a:t>Geometry Loss </a:t>
            </a:r>
          </a:p>
          <a:p>
            <a:pPr lvl="1"/>
            <a:r>
              <a:rPr lang="en-US" dirty="0"/>
              <a:t>Auxiliary Losses</a:t>
            </a:r>
          </a:p>
          <a:p>
            <a:r>
              <a:rPr lang="en-US" dirty="0"/>
              <a:t>Imitation Dropout </a:t>
            </a:r>
          </a:p>
        </p:txBody>
      </p:sp>
      <p:sp>
        <p:nvSpPr>
          <p:cNvPr id="4" name="Slide Number Placeholder 3">
            <a:extLst>
              <a:ext uri="{FF2B5EF4-FFF2-40B4-BE49-F238E27FC236}">
                <a16:creationId xmlns:a16="http://schemas.microsoft.com/office/drawing/2014/main" id="{5B23A236-3D8C-4D6C-82B2-BC016AF1F4F9}"/>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2280004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E99E-A067-49E7-A303-021E0AC4DA1B}"/>
              </a:ext>
            </a:extLst>
          </p:cNvPr>
          <p:cNvSpPr>
            <a:spLocks noGrp="1"/>
          </p:cNvSpPr>
          <p:nvPr>
            <p:ph type="title"/>
          </p:nvPr>
        </p:nvSpPr>
        <p:spPr/>
        <p:txBody>
          <a:bodyPr/>
          <a:lstStyle/>
          <a:p>
            <a:r>
              <a:rPr lang="en-US" sz="3200" dirty="0"/>
              <a:t>Trajectory Perturbation</a:t>
            </a:r>
            <a:endParaRPr lang="en-SE" sz="3200" dirty="0"/>
          </a:p>
        </p:txBody>
      </p:sp>
      <p:sp>
        <p:nvSpPr>
          <p:cNvPr id="3" name="Content Placeholder 2">
            <a:extLst>
              <a:ext uri="{FF2B5EF4-FFF2-40B4-BE49-F238E27FC236}">
                <a16:creationId xmlns:a16="http://schemas.microsoft.com/office/drawing/2014/main" id="{28EEFB1D-68B7-4D4C-A07B-3F4A7A1C4A46}"/>
              </a:ext>
            </a:extLst>
          </p:cNvPr>
          <p:cNvSpPr>
            <a:spLocks noGrp="1"/>
          </p:cNvSpPr>
          <p:nvPr>
            <p:ph idx="1"/>
          </p:nvPr>
        </p:nvSpPr>
        <p:spPr>
          <a:xfrm>
            <a:off x="457200" y="1295400"/>
            <a:ext cx="8229600" cy="1087313"/>
          </a:xfrm>
        </p:spPr>
        <p:txBody>
          <a:bodyPr>
            <a:normAutofit fontScale="62500" lnSpcReduction="20000"/>
          </a:bodyPr>
          <a:lstStyle/>
          <a:p>
            <a:r>
              <a:rPr lang="en-US" dirty="0"/>
              <a:t>Running the model as a part of a closed-loop system over time can cause the input data to deviate from the training distribution. To prevent this, we train the model by adding some examples with realistic perturbations to the agent trajectories. </a:t>
            </a:r>
            <a:endParaRPr lang="en-SE" dirty="0"/>
          </a:p>
        </p:txBody>
      </p:sp>
      <p:sp>
        <p:nvSpPr>
          <p:cNvPr id="4" name="Slide Number Placeholder 3">
            <a:extLst>
              <a:ext uri="{FF2B5EF4-FFF2-40B4-BE49-F238E27FC236}">
                <a16:creationId xmlns:a16="http://schemas.microsoft.com/office/drawing/2014/main" id="{D5BF1AB4-F1DC-4161-AF68-4201D59C8B85}"/>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6" name="Picture 5">
            <a:extLst>
              <a:ext uri="{FF2B5EF4-FFF2-40B4-BE49-F238E27FC236}">
                <a16:creationId xmlns:a16="http://schemas.microsoft.com/office/drawing/2014/main" id="{4B70BAAC-7351-480C-A330-8942ECC60631}"/>
              </a:ext>
            </a:extLst>
          </p:cNvPr>
          <p:cNvPicPr>
            <a:picLocks noChangeAspect="1"/>
          </p:cNvPicPr>
          <p:nvPr/>
        </p:nvPicPr>
        <p:blipFill>
          <a:blip r:embed="rId3"/>
          <a:stretch>
            <a:fillRect/>
          </a:stretch>
        </p:blipFill>
        <p:spPr>
          <a:xfrm>
            <a:off x="918860" y="2382713"/>
            <a:ext cx="7306280" cy="4391797"/>
          </a:xfrm>
          <a:prstGeom prst="rect">
            <a:avLst/>
          </a:prstGeom>
        </p:spPr>
      </p:pic>
    </p:spTree>
    <p:extLst>
      <p:ext uri="{BB962C8B-B14F-4D97-AF65-F5344CB8AC3E}">
        <p14:creationId xmlns:p14="http://schemas.microsoft.com/office/powerpoint/2010/main" val="350111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FF40D-C43B-485D-9335-8A06BEC82EFD}"/>
              </a:ext>
            </a:extLst>
          </p:cNvPr>
          <p:cNvSpPr>
            <a:spLocks noGrp="1"/>
          </p:cNvSpPr>
          <p:nvPr>
            <p:ph type="title"/>
          </p:nvPr>
        </p:nvSpPr>
        <p:spPr/>
        <p:txBody>
          <a:bodyPr/>
          <a:lstStyle/>
          <a:p>
            <a:r>
              <a:rPr lang="en-US" dirty="0"/>
              <a:t>Collision Loss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7539FB-FD91-4030-8F5A-28B40C8FAE24}"/>
                  </a:ext>
                </a:extLst>
              </p:cNvPr>
              <p:cNvSpPr>
                <a:spLocks noGrp="1"/>
              </p:cNvSpPr>
              <p:nvPr>
                <p:ph idx="1"/>
              </p:nvPr>
            </p:nvSpPr>
            <p:spPr>
              <a:xfrm>
                <a:off x="457200" y="1295400"/>
                <a:ext cx="8229600" cy="3939053"/>
              </a:xfrm>
            </p:spPr>
            <p:txBody>
              <a:bodyPr>
                <a:normAutofit fontScale="92500" lnSpcReduction="20000"/>
              </a:bodyPr>
              <a:lstStyle/>
              <a:p>
                <a:r>
                  <a:rPr lang="en-US" dirty="0"/>
                  <a:t>Since our training data does not have any real collisions, the idea of avoiding collisions is implicit and will not generalize well. To alleviate this issue, we add a specialized loss that directly measures the overlap of the predicted agent box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i="1" dirty="0" smtClean="0">
                            <a:latin typeface="Cambria Math" panose="02040503050406030204" pitchFamily="18" charset="0"/>
                          </a:rPr>
                          <m:t>𝑘</m:t>
                        </m:r>
                      </m:sub>
                    </m:sSub>
                  </m:oMath>
                </a14:m>
                <a:r>
                  <a:rPr lang="en-US" dirty="0"/>
                  <a:t> with the ground-truth boxes of all the scene objects at each timestep</a:t>
                </a:r>
              </a:p>
              <a:p>
                <a:r>
                  <a:rPr lang="en-US" dirty="0"/>
                  <a:t>(Details of On Road Loss, Geometry Loss, Auxiliary Losses omitted.)</a:t>
                </a:r>
              </a:p>
              <a:p>
                <a:endParaRPr lang="en-US" dirty="0"/>
              </a:p>
              <a:p>
                <a:endParaRPr lang="en-SE" dirty="0"/>
              </a:p>
            </p:txBody>
          </p:sp>
        </mc:Choice>
        <mc:Fallback xmlns="">
          <p:sp>
            <p:nvSpPr>
              <p:cNvPr id="3" name="Content Placeholder 2">
                <a:extLst>
                  <a:ext uri="{FF2B5EF4-FFF2-40B4-BE49-F238E27FC236}">
                    <a16:creationId xmlns:a16="http://schemas.microsoft.com/office/drawing/2014/main" id="{997539FB-FD91-4030-8F5A-28B40C8FAE24}"/>
                  </a:ext>
                </a:extLst>
              </p:cNvPr>
              <p:cNvSpPr>
                <a:spLocks noGrp="1" noRot="1" noChangeAspect="1" noMove="1" noResize="1" noEditPoints="1" noAdjustHandles="1" noChangeArrowheads="1" noChangeShapeType="1" noTextEdit="1"/>
              </p:cNvSpPr>
              <p:nvPr>
                <p:ph idx="1"/>
              </p:nvPr>
            </p:nvSpPr>
            <p:spPr>
              <a:xfrm>
                <a:off x="457200" y="1295400"/>
                <a:ext cx="8229600" cy="3939053"/>
              </a:xfrm>
              <a:blipFill>
                <a:blip r:embed="rId2"/>
                <a:stretch>
                  <a:fillRect l="-1481" t="-4334" r="-1852" b="-21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D70A16-B5F4-4A1E-9E8B-CEB02B437A47}"/>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5" name="Picture 4">
            <a:extLst>
              <a:ext uri="{FF2B5EF4-FFF2-40B4-BE49-F238E27FC236}">
                <a16:creationId xmlns:a16="http://schemas.microsoft.com/office/drawing/2014/main" id="{1C945C2D-CA4F-4B03-9763-B70B96A63ADA}"/>
              </a:ext>
            </a:extLst>
          </p:cNvPr>
          <p:cNvPicPr>
            <a:picLocks noChangeAspect="1"/>
          </p:cNvPicPr>
          <p:nvPr/>
        </p:nvPicPr>
        <p:blipFill>
          <a:blip r:embed="rId3"/>
          <a:stretch>
            <a:fillRect/>
          </a:stretch>
        </p:blipFill>
        <p:spPr>
          <a:xfrm>
            <a:off x="261336" y="5356691"/>
            <a:ext cx="8621328" cy="1295581"/>
          </a:xfrm>
          <a:prstGeom prst="rect">
            <a:avLst/>
          </a:prstGeom>
        </p:spPr>
      </p:pic>
    </p:spTree>
    <p:extLst>
      <p:ext uri="{BB962C8B-B14F-4D97-AF65-F5344CB8AC3E}">
        <p14:creationId xmlns:p14="http://schemas.microsoft.com/office/powerpoint/2010/main" val="2874404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8025-7E71-4BFB-97CE-7DC392A61260}"/>
              </a:ext>
            </a:extLst>
          </p:cNvPr>
          <p:cNvSpPr>
            <a:spLocks noGrp="1"/>
          </p:cNvSpPr>
          <p:nvPr>
            <p:ph type="title"/>
          </p:nvPr>
        </p:nvSpPr>
        <p:spPr/>
        <p:txBody>
          <a:bodyPr/>
          <a:lstStyle/>
          <a:p>
            <a:r>
              <a:rPr lang="en-US" dirty="0"/>
              <a:t>Imitation Dropout </a:t>
            </a:r>
            <a:endParaRPr lang="en-SE" dirty="0"/>
          </a:p>
        </p:txBody>
      </p:sp>
      <p:sp>
        <p:nvSpPr>
          <p:cNvPr id="3" name="Content Placeholder 2">
            <a:extLst>
              <a:ext uri="{FF2B5EF4-FFF2-40B4-BE49-F238E27FC236}">
                <a16:creationId xmlns:a16="http://schemas.microsoft.com/office/drawing/2014/main" id="{B5B8FA5C-2673-49BF-9F37-B5293943FF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D2B1311-C2C6-4CBF-B1AE-DD95BA5D08A3}"/>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5" name="Picture 4">
            <a:extLst>
              <a:ext uri="{FF2B5EF4-FFF2-40B4-BE49-F238E27FC236}">
                <a16:creationId xmlns:a16="http://schemas.microsoft.com/office/drawing/2014/main" id="{6FCC0D8C-2DEE-4B6C-8C4B-43276BC27982}"/>
              </a:ext>
            </a:extLst>
          </p:cNvPr>
          <p:cNvPicPr>
            <a:picLocks noChangeAspect="1"/>
          </p:cNvPicPr>
          <p:nvPr/>
        </p:nvPicPr>
        <p:blipFill>
          <a:blip r:embed="rId2"/>
          <a:stretch>
            <a:fillRect/>
          </a:stretch>
        </p:blipFill>
        <p:spPr>
          <a:xfrm>
            <a:off x="76200" y="1343881"/>
            <a:ext cx="8640381" cy="5239481"/>
          </a:xfrm>
          <a:prstGeom prst="rect">
            <a:avLst/>
          </a:prstGeom>
        </p:spPr>
      </p:pic>
      <p:sp>
        <p:nvSpPr>
          <p:cNvPr id="6" name="Scroll: Horizontal 5">
            <a:extLst>
              <a:ext uri="{FF2B5EF4-FFF2-40B4-BE49-F238E27FC236}">
                <a16:creationId xmlns:a16="http://schemas.microsoft.com/office/drawing/2014/main" id="{7C6F791E-8AB0-4C33-9E4F-DBA6423E0D53}"/>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535154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9A03-D01A-49C9-ACE2-7A54113E1C3E}"/>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3D046F82-FCDB-4E4B-9E41-64294D53C7CC}"/>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511A12C2-B460-44F9-98BB-2C842F671306}"/>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16386" name="Picture 2" descr="image">
            <a:extLst>
              <a:ext uri="{FF2B5EF4-FFF2-40B4-BE49-F238E27FC236}">
                <a16:creationId xmlns:a16="http://schemas.microsoft.com/office/drawing/2014/main" id="{D1479441-797E-4B5F-849A-5CCBEE158F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00" y="0"/>
            <a:ext cx="8863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9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9620-8002-40A6-94E6-6DC2C0593582}"/>
              </a:ext>
            </a:extLst>
          </p:cNvPr>
          <p:cNvSpPr>
            <a:spLocks noGrp="1"/>
          </p:cNvSpPr>
          <p:nvPr>
            <p:ph type="title"/>
          </p:nvPr>
        </p:nvSpPr>
        <p:spPr/>
        <p:txBody>
          <a:bodyPr/>
          <a:lstStyle/>
          <a:p>
            <a:r>
              <a:rPr lang="en-US" dirty="0">
                <a:solidFill>
                  <a:srgbClr val="FF0000"/>
                </a:solidFill>
              </a:rPr>
              <a:t>IL with Safety [Chen 2019]</a:t>
            </a:r>
            <a:endParaRPr lang="en-SE" dirty="0">
              <a:solidFill>
                <a:srgbClr val="FF0000"/>
              </a:solidFill>
            </a:endParaRPr>
          </a:p>
        </p:txBody>
      </p:sp>
      <p:sp>
        <p:nvSpPr>
          <p:cNvPr id="3" name="Content Placeholder 2">
            <a:extLst>
              <a:ext uri="{FF2B5EF4-FFF2-40B4-BE49-F238E27FC236}">
                <a16:creationId xmlns:a16="http://schemas.microsoft.com/office/drawing/2014/main" id="{CC36CAEA-E19E-4963-A305-E6F824C87351}"/>
              </a:ext>
            </a:extLst>
          </p:cNvPr>
          <p:cNvSpPr>
            <a:spLocks noGrp="1"/>
          </p:cNvSpPr>
          <p:nvPr>
            <p:ph idx="1"/>
          </p:nvPr>
        </p:nvSpPr>
        <p:spPr/>
        <p:txBody>
          <a:bodyPr/>
          <a:lstStyle/>
          <a:p>
            <a:r>
              <a:rPr lang="en-US" kern="1200" dirty="0">
                <a:latin typeface="Arial" charset="0"/>
              </a:rPr>
              <a:t>Chen J, Yuan B, </a:t>
            </a:r>
            <a:r>
              <a:rPr lang="en-US" kern="1200" dirty="0" err="1">
                <a:latin typeface="Arial" charset="0"/>
              </a:rPr>
              <a:t>Tomizuka</a:t>
            </a:r>
            <a:r>
              <a:rPr lang="en-US" kern="1200" dirty="0">
                <a:latin typeface="Arial" charset="0"/>
              </a:rPr>
              <a:t> M. Deep imitation learning for autonomous driving in generic urban scenarios with enhanced safety[J]. </a:t>
            </a:r>
            <a:r>
              <a:rPr lang="en-US" kern="1200" dirty="0" err="1">
                <a:latin typeface="Arial" charset="0"/>
              </a:rPr>
              <a:t>arXiv</a:t>
            </a:r>
            <a:r>
              <a:rPr lang="en-US" kern="1200" dirty="0">
                <a:latin typeface="Arial" charset="0"/>
              </a:rPr>
              <a:t> preprint arXiv:1903.00640, 2019.</a:t>
            </a:r>
            <a:endParaRPr lang="en-SE" dirty="0"/>
          </a:p>
          <a:p>
            <a:endParaRPr lang="en-SE" dirty="0"/>
          </a:p>
        </p:txBody>
      </p:sp>
      <p:sp>
        <p:nvSpPr>
          <p:cNvPr id="4" name="Slide Number Placeholder 3">
            <a:extLst>
              <a:ext uri="{FF2B5EF4-FFF2-40B4-BE49-F238E27FC236}">
                <a16:creationId xmlns:a16="http://schemas.microsoft.com/office/drawing/2014/main" id="{A233AA37-A96C-471D-B40A-07C7C751B310}"/>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C52E7CFE-33FB-4BE4-A8D6-D2175F01C831}"/>
              </a:ext>
            </a:extLst>
          </p:cNvPr>
          <p:cNvPicPr>
            <a:picLocks noChangeAspect="1"/>
          </p:cNvPicPr>
          <p:nvPr/>
        </p:nvPicPr>
        <p:blipFill>
          <a:blip r:embed="rId3"/>
          <a:stretch>
            <a:fillRect/>
          </a:stretch>
        </p:blipFill>
        <p:spPr>
          <a:xfrm>
            <a:off x="-28575" y="4445849"/>
            <a:ext cx="9144000" cy="1858479"/>
          </a:xfrm>
          <a:prstGeom prst="rect">
            <a:avLst/>
          </a:prstGeom>
        </p:spPr>
      </p:pic>
    </p:spTree>
    <p:extLst>
      <p:ext uri="{BB962C8B-B14F-4D97-AF65-F5344CB8AC3E}">
        <p14:creationId xmlns:p14="http://schemas.microsoft.com/office/powerpoint/2010/main" val="585766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6EED-D3D3-4336-A64B-5991DE8B861E}"/>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AD8CD25F-4305-477D-930C-AD53DAB605CF}"/>
              </a:ext>
            </a:extLst>
          </p:cNvPr>
          <p:cNvSpPr>
            <a:spLocks noGrp="1"/>
          </p:cNvSpPr>
          <p:nvPr>
            <p:ph idx="1"/>
          </p:nvPr>
        </p:nvSpPr>
        <p:spPr/>
        <p:txBody>
          <a:bodyPr>
            <a:normAutofit fontScale="70000" lnSpcReduction="20000"/>
          </a:bodyPr>
          <a:lstStyle/>
          <a:p>
            <a:r>
              <a:rPr lang="en-US" dirty="0"/>
              <a:t>The decision and planning system for AD in urban environments is hard to design. Most current methods are to manually design the driving policy, which can be sub-optimal and expensive to develop and maintain at scale. Instead, with imitation learning we only need to collect data and then the computer will learn and improve the driving policy automatically. However, existing imitation learning methods for autonomous driving are hardly performing well for complex urban scenarios. Moreover, </a:t>
            </a:r>
            <a:r>
              <a:rPr lang="en-US" dirty="0">
                <a:solidFill>
                  <a:srgbClr val="FF0000"/>
                </a:solidFill>
              </a:rPr>
              <a:t>the safety is not guaranteed when we use a DNN policy</a:t>
            </a:r>
            <a:r>
              <a:rPr lang="en-US" dirty="0"/>
              <a:t>. In this paper, we proposed a framework to learn the driving policy in urban scenarios efficiently given offline collected driving data, with </a:t>
            </a:r>
            <a:r>
              <a:rPr lang="en-US" dirty="0">
                <a:solidFill>
                  <a:srgbClr val="FF0000"/>
                </a:solidFill>
              </a:rPr>
              <a:t>a safety controller incorporated to guarantee safety at test time</a:t>
            </a:r>
            <a:r>
              <a:rPr lang="en-US" dirty="0"/>
              <a:t>. The experiments show that our method can achieve high performance in realistic three-dimensional simulations of urban driving scenarios, with only hours of data collection and training on a single consumer GPU.</a:t>
            </a:r>
            <a:endParaRPr lang="en-SE" dirty="0"/>
          </a:p>
        </p:txBody>
      </p:sp>
      <p:sp>
        <p:nvSpPr>
          <p:cNvPr id="4" name="Slide Number Placeholder 3">
            <a:extLst>
              <a:ext uri="{FF2B5EF4-FFF2-40B4-BE49-F238E27FC236}">
                <a16:creationId xmlns:a16="http://schemas.microsoft.com/office/drawing/2014/main" id="{229F810C-0584-4FF9-B9E7-79BD6594FBA9}"/>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spTree>
    <p:extLst>
      <p:ext uri="{BB962C8B-B14F-4D97-AF65-F5344CB8AC3E}">
        <p14:creationId xmlns:p14="http://schemas.microsoft.com/office/powerpoint/2010/main" val="623245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94FE-4F11-4B00-8AAF-D1498414FB6F}"/>
              </a:ext>
            </a:extLst>
          </p:cNvPr>
          <p:cNvSpPr>
            <a:spLocks noGrp="1"/>
          </p:cNvSpPr>
          <p:nvPr>
            <p:ph type="title"/>
          </p:nvPr>
        </p:nvSpPr>
        <p:spPr/>
        <p:txBody>
          <a:bodyPr/>
          <a:lstStyle/>
          <a:p>
            <a:r>
              <a:rPr lang="en-US" dirty="0"/>
              <a:t>Framework Overview</a:t>
            </a:r>
            <a:endParaRPr lang="en-SE" dirty="0"/>
          </a:p>
        </p:txBody>
      </p:sp>
      <p:sp>
        <p:nvSpPr>
          <p:cNvPr id="3" name="Content Placeholder 2">
            <a:extLst>
              <a:ext uri="{FF2B5EF4-FFF2-40B4-BE49-F238E27FC236}">
                <a16:creationId xmlns:a16="http://schemas.microsoft.com/office/drawing/2014/main" id="{5F65FF09-6455-45C4-BD67-FF86F7497B3E}"/>
              </a:ext>
            </a:extLst>
          </p:cNvPr>
          <p:cNvSpPr>
            <a:spLocks noGrp="1"/>
          </p:cNvSpPr>
          <p:nvPr>
            <p:ph idx="1"/>
          </p:nvPr>
        </p:nvSpPr>
        <p:spPr>
          <a:xfrm>
            <a:off x="457200" y="1295400"/>
            <a:ext cx="8229600" cy="2133600"/>
          </a:xfrm>
        </p:spPr>
        <p:txBody>
          <a:bodyPr>
            <a:normAutofit fontScale="77500" lnSpcReduction="20000"/>
          </a:bodyPr>
          <a:lstStyle/>
          <a:p>
            <a:r>
              <a:rPr lang="en-US" dirty="0"/>
              <a:t>The agent takes information from the perception and routing modules, generates a bird-view image and outputs the planned trajectory using a DNN policy network. The safety &amp; tracking controller then calculates the safe control command to be applied to the ego vehicle in the driving environment</a:t>
            </a:r>
            <a:endParaRPr lang="en-SE" dirty="0"/>
          </a:p>
        </p:txBody>
      </p:sp>
      <p:sp>
        <p:nvSpPr>
          <p:cNvPr id="4" name="Slide Number Placeholder 3">
            <a:extLst>
              <a:ext uri="{FF2B5EF4-FFF2-40B4-BE49-F238E27FC236}">
                <a16:creationId xmlns:a16="http://schemas.microsoft.com/office/drawing/2014/main" id="{294801F7-3F9E-454B-804C-B5C07D39E2A3}"/>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8F4D28A1-E02A-44D9-B78C-6ABB47FF492E}"/>
              </a:ext>
            </a:extLst>
          </p:cNvPr>
          <p:cNvPicPr>
            <a:picLocks noChangeAspect="1"/>
          </p:cNvPicPr>
          <p:nvPr/>
        </p:nvPicPr>
        <p:blipFill>
          <a:blip r:embed="rId3"/>
          <a:stretch>
            <a:fillRect/>
          </a:stretch>
        </p:blipFill>
        <p:spPr>
          <a:xfrm>
            <a:off x="713836" y="3276600"/>
            <a:ext cx="7716327" cy="3429479"/>
          </a:xfrm>
          <a:prstGeom prst="rect">
            <a:avLst/>
          </a:prstGeom>
        </p:spPr>
      </p:pic>
      <p:sp>
        <p:nvSpPr>
          <p:cNvPr id="6" name="Rectangle 5">
            <a:extLst>
              <a:ext uri="{FF2B5EF4-FFF2-40B4-BE49-F238E27FC236}">
                <a16:creationId xmlns:a16="http://schemas.microsoft.com/office/drawing/2014/main" id="{BC3171B0-0655-46EF-B71D-9761C2A167AF}"/>
              </a:ext>
            </a:extLst>
          </p:cNvPr>
          <p:cNvSpPr/>
          <p:nvPr/>
        </p:nvSpPr>
        <p:spPr bwMode="auto">
          <a:xfrm>
            <a:off x="2057400" y="3352801"/>
            <a:ext cx="2819400" cy="18288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453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FA01-2B9C-40DB-9C45-FF0F86FD5111}"/>
              </a:ext>
            </a:extLst>
          </p:cNvPr>
          <p:cNvSpPr>
            <a:spLocks noGrp="1"/>
          </p:cNvSpPr>
          <p:nvPr>
            <p:ph type="title"/>
          </p:nvPr>
        </p:nvSpPr>
        <p:spPr>
          <a:xfrm>
            <a:off x="228600" y="250946"/>
            <a:ext cx="3962400" cy="868362"/>
          </a:xfrm>
        </p:spPr>
        <p:txBody>
          <a:bodyPr/>
          <a:lstStyle/>
          <a:p>
            <a:r>
              <a:rPr lang="en-US" sz="2800" dirty="0"/>
              <a:t>Deep Imitation Learning</a:t>
            </a:r>
            <a:endParaRPr lang="en-SE"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DBA4F-CDEE-47AE-985C-CEBE72A128AD}"/>
                  </a:ext>
                </a:extLst>
              </p:cNvPr>
              <p:cNvSpPr>
                <a:spLocks noGrp="1"/>
              </p:cNvSpPr>
              <p:nvPr>
                <p:ph idx="1"/>
              </p:nvPr>
            </p:nvSpPr>
            <p:spPr>
              <a:xfrm>
                <a:off x="76200" y="1295400"/>
                <a:ext cx="3754968" cy="5334000"/>
              </a:xfrm>
            </p:spPr>
            <p:txBody>
              <a:bodyPr>
                <a:normAutofit fontScale="85000" lnSpcReduction="10000"/>
              </a:bodyPr>
              <a:lstStyle/>
              <a:p>
                <a:r>
                  <a:rPr lang="en-US" dirty="0"/>
                  <a:t>DNN output is future trajectory in a preview horizon </a:t>
                </a:r>
                <a14:m>
                  <m:oMath xmlns:m="http://schemas.openxmlformats.org/officeDocument/2006/math">
                    <m:r>
                      <a:rPr lang="en-US" b="0" i="1" smtClean="0">
                        <a:latin typeface="Cambria Math" panose="02040503050406030204" pitchFamily="18" charset="0"/>
                      </a:rPr>
                      <m:t>𝐻</m:t>
                    </m:r>
                  </m:oMath>
                </a14:m>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which is tracked by a low-level controller (PID, MPC).</a:t>
                </a:r>
                <a:endParaRPr lang="en-SE" dirty="0"/>
              </a:p>
            </p:txBody>
          </p:sp>
        </mc:Choice>
        <mc:Fallback xmlns="">
          <p:sp>
            <p:nvSpPr>
              <p:cNvPr id="3" name="Content Placeholder 2">
                <a:extLst>
                  <a:ext uri="{FF2B5EF4-FFF2-40B4-BE49-F238E27FC236}">
                    <a16:creationId xmlns:a16="http://schemas.microsoft.com/office/drawing/2014/main" id="{260DBA4F-CDEE-47AE-985C-CEBE72A128AD}"/>
                  </a:ext>
                </a:extLst>
              </p:cNvPr>
              <p:cNvSpPr>
                <a:spLocks noGrp="1" noRot="1" noChangeAspect="1" noMove="1" noResize="1" noEditPoints="1" noAdjustHandles="1" noChangeArrowheads="1" noChangeShapeType="1" noTextEdit="1"/>
              </p:cNvSpPr>
              <p:nvPr>
                <p:ph idx="1"/>
              </p:nvPr>
            </p:nvSpPr>
            <p:spPr>
              <a:xfrm>
                <a:off x="76200" y="1295400"/>
                <a:ext cx="3754968" cy="5334000"/>
              </a:xfrm>
              <a:blipFill>
                <a:blip r:embed="rId3"/>
                <a:stretch>
                  <a:fillRect l="-2764" t="-1829" r="-9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AD4540E-9262-4D47-BBC9-B145C7172BD9}"/>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77F77C8A-C585-45C1-B9E0-87B32BBCA0E4}"/>
              </a:ext>
            </a:extLst>
          </p:cNvPr>
          <p:cNvPicPr>
            <a:picLocks noChangeAspect="1"/>
          </p:cNvPicPr>
          <p:nvPr/>
        </p:nvPicPr>
        <p:blipFill>
          <a:blip r:embed="rId4"/>
          <a:stretch>
            <a:fillRect/>
          </a:stretch>
        </p:blipFill>
        <p:spPr>
          <a:xfrm>
            <a:off x="3831168" y="532581"/>
            <a:ext cx="5251872" cy="5715819"/>
          </a:xfrm>
          <a:prstGeom prst="rect">
            <a:avLst/>
          </a:prstGeom>
        </p:spPr>
      </p:pic>
    </p:spTree>
    <p:extLst>
      <p:ext uri="{BB962C8B-B14F-4D97-AF65-F5344CB8AC3E}">
        <p14:creationId xmlns:p14="http://schemas.microsoft.com/office/powerpoint/2010/main" val="3710358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7B25-C4BE-435D-892A-29EB84FEB842}"/>
              </a:ext>
            </a:extLst>
          </p:cNvPr>
          <p:cNvSpPr>
            <a:spLocks noGrp="1"/>
          </p:cNvSpPr>
          <p:nvPr>
            <p:ph type="title"/>
          </p:nvPr>
        </p:nvSpPr>
        <p:spPr/>
        <p:txBody>
          <a:bodyPr/>
          <a:lstStyle/>
          <a:p>
            <a:r>
              <a:rPr lang="en-US" dirty="0"/>
              <a:t>RL </a:t>
            </a:r>
            <a:r>
              <a:rPr lang="en-US"/>
              <a:t>Reward Function Issues</a:t>
            </a:r>
            <a:endParaRPr lang="en-SE" dirty="0"/>
          </a:p>
        </p:txBody>
      </p:sp>
      <p:sp>
        <p:nvSpPr>
          <p:cNvPr id="3" name="Content Placeholder 2">
            <a:extLst>
              <a:ext uri="{FF2B5EF4-FFF2-40B4-BE49-F238E27FC236}">
                <a16:creationId xmlns:a16="http://schemas.microsoft.com/office/drawing/2014/main" id="{87F75628-8163-4477-B036-1BD72A40EF58}"/>
              </a:ext>
            </a:extLst>
          </p:cNvPr>
          <p:cNvSpPr>
            <a:spLocks noGrp="1"/>
          </p:cNvSpPr>
          <p:nvPr>
            <p:ph idx="1"/>
          </p:nvPr>
        </p:nvSpPr>
        <p:spPr>
          <a:xfrm>
            <a:off x="457200" y="1295399"/>
            <a:ext cx="8229600" cy="5234635"/>
          </a:xfrm>
        </p:spPr>
        <p:txBody>
          <a:bodyPr>
            <a:normAutofit fontScale="70000" lnSpcReduction="20000"/>
          </a:bodyPr>
          <a:lstStyle/>
          <a:p>
            <a:r>
              <a:rPr lang="en-US" dirty="0"/>
              <a:t>RL can be very effective, provided that a suitable reward function is available. </a:t>
            </a:r>
          </a:p>
          <a:p>
            <a:r>
              <a:rPr lang="en-US" dirty="0"/>
              <a:t>Bad reward function leads to undesirable behavior</a:t>
            </a:r>
          </a:p>
          <a:p>
            <a:pPr lvl="1"/>
            <a:r>
              <a:rPr lang="en-US" dirty="0"/>
              <a:t>Suppose you design a vacuum cleaner to maximize reward function defined as “cumulative amount of dirt sucked in”.  The vacuum cleaner may learn to repeatedly spit out and suck in the same pile of dirt!</a:t>
            </a:r>
          </a:p>
          <a:p>
            <a:r>
              <a:rPr lang="en-US" dirty="0"/>
              <a:t>For AD in realistic environment, the goal is to reach destination with minimum time, while avoiding accidents. But how to encode this into a reward function?</a:t>
            </a:r>
          </a:p>
          <a:p>
            <a:pPr lvl="1"/>
            <a:r>
              <a:rPr lang="en-US" dirty="0"/>
              <a:t>“A great reward function can help you better optimize your reinforcement learning model. In AWS </a:t>
            </a:r>
            <a:r>
              <a:rPr lang="en-US" dirty="0" err="1"/>
              <a:t>DeepRacer</a:t>
            </a:r>
            <a:r>
              <a:rPr lang="en-US" dirty="0"/>
              <a:t>, the reward function is written in Python code, and uses different input parameters to help encourage good behavior and disincentivize poor behavior. There’s no single right answer for which parameters to include in your reward function, and your best reward function will likely require a lot of experimentation.” from AWS </a:t>
            </a:r>
            <a:r>
              <a:rPr lang="en-US" dirty="0" err="1"/>
              <a:t>DeepRacer</a:t>
            </a:r>
            <a:r>
              <a:rPr lang="en-US" dirty="0"/>
              <a:t> MOOC.</a:t>
            </a:r>
          </a:p>
        </p:txBody>
      </p:sp>
      <p:sp>
        <p:nvSpPr>
          <p:cNvPr id="4" name="Slide Number Placeholder 3">
            <a:extLst>
              <a:ext uri="{FF2B5EF4-FFF2-40B4-BE49-F238E27FC236}">
                <a16:creationId xmlns:a16="http://schemas.microsoft.com/office/drawing/2014/main" id="{64AE8760-1111-42BA-B31B-4DCD12020E14}"/>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7" name="Rectangle 6">
            <a:extLst>
              <a:ext uri="{FF2B5EF4-FFF2-40B4-BE49-F238E27FC236}">
                <a16:creationId xmlns:a16="http://schemas.microsoft.com/office/drawing/2014/main" id="{47BB6D6E-6B90-4CBF-B2A9-B9347DFF8239}"/>
              </a:ext>
            </a:extLst>
          </p:cNvPr>
          <p:cNvSpPr/>
          <p:nvPr/>
        </p:nvSpPr>
        <p:spPr>
          <a:xfrm>
            <a:off x="3162300" y="6570058"/>
            <a:ext cx="2819400" cy="246221"/>
          </a:xfrm>
          <a:prstGeom prst="rect">
            <a:avLst/>
          </a:prstGeom>
        </p:spPr>
        <p:txBody>
          <a:bodyPr wrap="square">
            <a:spAutoFit/>
          </a:bodyPr>
          <a:lstStyle/>
          <a:p>
            <a:r>
              <a:rPr lang="en-US" sz="1000" dirty="0"/>
              <a:t>https://classroom.udacity.com/courses/ud014/</a:t>
            </a:r>
          </a:p>
        </p:txBody>
      </p:sp>
    </p:spTree>
    <p:extLst>
      <p:ext uri="{BB962C8B-B14F-4D97-AF65-F5344CB8AC3E}">
        <p14:creationId xmlns:p14="http://schemas.microsoft.com/office/powerpoint/2010/main" val="2706581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C657-05FF-4EF5-BB98-D5C7E48E05CF}"/>
              </a:ext>
            </a:extLst>
          </p:cNvPr>
          <p:cNvSpPr>
            <a:spLocks noGrp="1"/>
          </p:cNvSpPr>
          <p:nvPr>
            <p:ph type="title"/>
          </p:nvPr>
        </p:nvSpPr>
        <p:spPr/>
        <p:txBody>
          <a:bodyPr/>
          <a:lstStyle/>
          <a:p>
            <a:r>
              <a:rPr lang="en-US" sz="3600" dirty="0"/>
              <a:t>DNN Architecture &amp; Loss Function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F3C40C-FFCD-43C5-853D-D1B06B58DEDA}"/>
                  </a:ext>
                </a:extLst>
              </p:cNvPr>
              <p:cNvSpPr>
                <a:spLocks noGrp="1"/>
              </p:cNvSpPr>
              <p:nvPr>
                <p:ph idx="1"/>
              </p:nvPr>
            </p:nvSpPr>
            <p:spPr/>
            <p:txBody>
              <a:bodyPr>
                <a:normAutofit lnSpcReduction="10000"/>
              </a:bodyPr>
              <a:lstStyle/>
              <a:p>
                <a:r>
                  <a:rPr lang="en-US" dirty="0"/>
                  <a:t>Based on CNN (VGGNet16). Output layer has </a:t>
                </a:r>
                <a14:m>
                  <m:oMath xmlns:m="http://schemas.openxmlformats.org/officeDocument/2006/math">
                    <m:r>
                      <a:rPr lang="en-US" i="1" dirty="0">
                        <a:latin typeface="Cambria Math" panose="02040503050406030204" pitchFamily="18" charset="0"/>
                      </a:rPr>
                      <m:t>𝐻</m:t>
                    </m:r>
                    <m:r>
                      <a:rPr lang="en-US" i="1" dirty="0">
                        <a:latin typeface="Cambria Math" panose="02040503050406030204" pitchFamily="18" charset="0"/>
                      </a:rPr>
                      <m:t> </m:t>
                    </m:r>
                  </m:oMath>
                </a14:m>
                <a:r>
                  <a:rPr lang="en-US" dirty="0"/>
                  <a:t>units corresponding to </a:t>
                </a:r>
                <a14:m>
                  <m:oMath xmlns:m="http://schemas.openxmlformats.org/officeDocument/2006/math">
                    <m:r>
                      <a:rPr lang="en-US" i="1" dirty="0" smtClean="0">
                        <a:latin typeface="Cambria Math" panose="02040503050406030204" pitchFamily="18" charset="0"/>
                      </a:rPr>
                      <m:t>𝐻</m:t>
                    </m:r>
                  </m:oMath>
                </a14:m>
                <a:r>
                  <a:rPr lang="en-US" dirty="0"/>
                  <a:t> predicted trajectory points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r>
                      <a:rPr lang="en-US" b="0" i="1" dirty="0" smtClean="0">
                        <a:latin typeface="Cambria Math" panose="02040503050406030204" pitchFamily="18" charset="0"/>
                      </a:rPr>
                      <m:t>, </m:t>
                    </m:r>
                    <m:r>
                      <a:rPr lang="en-US" b="0" i="1" dirty="0" smtClean="0">
                        <a:latin typeface="Cambria Math" panose="02040503050406030204" pitchFamily="18" charset="0"/>
                      </a:rPr>
                      <m:t>𝑖</m:t>
                    </m:r>
                    <m:r>
                      <a:rPr lang="en-US" b="0" i="1" dirty="0" smtClean="0">
                        <a:latin typeface="Cambria Math" panose="02040503050406030204" pitchFamily="18" charset="0"/>
                      </a:rPr>
                      <m:t>∈[1,</m:t>
                    </m:r>
                    <m:r>
                      <a:rPr lang="en-US" b="0" i="1" dirty="0" smtClean="0">
                        <a:latin typeface="Cambria Math" panose="02040503050406030204" pitchFamily="18" charset="0"/>
                      </a:rPr>
                      <m:t>𝐻</m:t>
                    </m:r>
                    <m:r>
                      <a:rPr lang="en-US" b="0" i="1" dirty="0" smtClean="0">
                        <a:latin typeface="Cambria Math" panose="02040503050406030204" pitchFamily="18" charset="0"/>
                      </a:rPr>
                      <m:t>]</m:t>
                    </m:r>
                  </m:oMath>
                </a14:m>
                <a:r>
                  <a:rPr lang="en-US" dirty="0"/>
                  <a:t>.</a:t>
                </a:r>
              </a:p>
              <a:p>
                <a:r>
                  <a:rPr lang="en-US" dirty="0"/>
                  <a:t>Loss function to be minimized:</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𝐻</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𝐻</m:t>
                        </m:r>
                      </m:sup>
                      <m:e>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𝑖</m:t>
                            </m:r>
                          </m:sub>
                          <m:sup>
                            <m:r>
                              <a:rPr lang="en-US" i="1">
                                <a:latin typeface="Cambria Math" panose="02040503050406030204" pitchFamily="18" charset="0"/>
                              </a:rPr>
                              <m:t>2</m:t>
                            </m:r>
                          </m:sup>
                        </m:sSubSup>
                      </m:e>
                    </m:nary>
                  </m:oMath>
                </a14:m>
                <a:r>
                  <a:rPr lang="en-US" dirty="0"/>
                  <a:t> </a:t>
                </a:r>
              </a:p>
              <a:p>
                <a:pPr lvl="1"/>
                <a:r>
                  <a:rPr lang="en-US" dirty="0"/>
                  <a:t>where displacement error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oMath>
                </a14:m>
                <a:r>
                  <a:rPr lang="en-US" dirty="0"/>
                  <a:t> between the expert’s motion trajectory point position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and the predicted point position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err="1">
                                                <a:latin typeface="Cambria Math" panose="02040503050406030204" pitchFamily="18" charset="0"/>
                                              </a:rPr>
                                              <m:t>𝑦</m:t>
                                            </m:r>
                                          </m:e>
                                        </m:acc>
                                      </m:e>
                                      <m:sub>
                                        <m:r>
                                          <a:rPr lang="en-US" i="1" dirty="0" err="1">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𝑖</m:t>
                                        </m:r>
                                      </m:sub>
                                    </m:sSub>
                                  </m:e>
                                </m:d>
                              </m:e>
                              <m:sup>
                                <m:r>
                                  <a:rPr lang="en-US" b="0" i="1" dirty="0" smtClean="0">
                                    <a:latin typeface="Cambria Math" panose="02040503050406030204" pitchFamily="18" charset="0"/>
                                  </a:rPr>
                                  <m:t>2</m:t>
                                </m:r>
                              </m:sup>
                            </m:sSup>
                          </m:e>
                        </m:d>
                      </m:e>
                      <m:sup>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sup>
                    </m:sSup>
                  </m:oMath>
                </a14:m>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3EF3C40C-FFCD-43C5-853D-D1B06B58DEDA}"/>
                  </a:ext>
                </a:extLst>
              </p:cNvPr>
              <p:cNvSpPr>
                <a:spLocks noGrp="1" noRot="1" noChangeAspect="1" noMove="1" noResize="1" noEditPoints="1" noAdjustHandles="1" noChangeArrowheads="1" noChangeShapeType="1" noTextEdit="1"/>
              </p:cNvSpPr>
              <p:nvPr>
                <p:ph idx="1"/>
              </p:nvPr>
            </p:nvSpPr>
            <p:spPr>
              <a:blipFill>
                <a:blip r:embed="rId3"/>
                <a:stretch>
                  <a:fillRect l="-1704" t="-2509" r="-8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DD1F472-EA32-4AA0-94D7-2C78A2EF83E8}"/>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spTree>
    <p:extLst>
      <p:ext uri="{BB962C8B-B14F-4D97-AF65-F5344CB8AC3E}">
        <p14:creationId xmlns:p14="http://schemas.microsoft.com/office/powerpoint/2010/main" val="342534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E64-B267-4614-994C-25CFB8ACFAEC}"/>
              </a:ext>
            </a:extLst>
          </p:cNvPr>
          <p:cNvSpPr>
            <a:spLocks noGrp="1"/>
          </p:cNvSpPr>
          <p:nvPr>
            <p:ph type="title"/>
          </p:nvPr>
        </p:nvSpPr>
        <p:spPr/>
        <p:txBody>
          <a:bodyPr/>
          <a:lstStyle/>
          <a:p>
            <a:r>
              <a:rPr lang="en-US" dirty="0"/>
              <a:t>Data Collection and Augmentation</a:t>
            </a:r>
            <a:endParaRPr lang="en-SE" dirty="0"/>
          </a:p>
        </p:txBody>
      </p:sp>
      <p:sp>
        <p:nvSpPr>
          <p:cNvPr id="3" name="Content Placeholder 2">
            <a:extLst>
              <a:ext uri="{FF2B5EF4-FFF2-40B4-BE49-F238E27FC236}">
                <a16:creationId xmlns:a16="http://schemas.microsoft.com/office/drawing/2014/main" id="{6AFA4591-5A78-4041-BED2-07B25949FD18}"/>
              </a:ext>
            </a:extLst>
          </p:cNvPr>
          <p:cNvSpPr>
            <a:spLocks noGrp="1"/>
          </p:cNvSpPr>
          <p:nvPr>
            <p:ph idx="1"/>
          </p:nvPr>
        </p:nvSpPr>
        <p:spPr/>
        <p:txBody>
          <a:bodyPr>
            <a:normAutofit fontScale="70000" lnSpcReduction="20000"/>
          </a:bodyPr>
          <a:lstStyle/>
          <a:p>
            <a:r>
              <a:rPr lang="en-US" dirty="0"/>
              <a:t>Based on CARLA simulator.</a:t>
            </a:r>
          </a:p>
          <a:p>
            <a:r>
              <a:rPr lang="en-US" dirty="0"/>
              <a:t>At data collection phase, we use a model-based controller to act as the expert. The controller is same as other agents, which performs normal urban driving behaviors and make random turns at intersections. When ego vehicle is running, we record the rendered bird-view images and the corresponding ego vehicle states (global positions and yaw angle) every 0.1 second.</a:t>
            </a:r>
          </a:p>
          <a:p>
            <a:r>
              <a:rPr lang="en-US" dirty="0"/>
              <a:t>We introduce control noise to the expert controller during the data collection phase, and let the expert recover from the perturbation. The control noise is added periodically every 8 seconds, and will last for 1 second. The vehicle’s pose might be pushed away from the way points. The expert then provides demonstrations of recovering from perturbations. The states during the noise phase are removed in order not to contaminate the dataset</a:t>
            </a:r>
            <a:endParaRPr lang="en-SE" dirty="0"/>
          </a:p>
        </p:txBody>
      </p:sp>
      <p:sp>
        <p:nvSpPr>
          <p:cNvPr id="4" name="Slide Number Placeholder 3">
            <a:extLst>
              <a:ext uri="{FF2B5EF4-FFF2-40B4-BE49-F238E27FC236}">
                <a16:creationId xmlns:a16="http://schemas.microsoft.com/office/drawing/2014/main" id="{4DDED150-4E10-4E14-AC2E-AC746446CD60}"/>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spTree>
    <p:extLst>
      <p:ext uri="{BB962C8B-B14F-4D97-AF65-F5344CB8AC3E}">
        <p14:creationId xmlns:p14="http://schemas.microsoft.com/office/powerpoint/2010/main" val="3197106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B247-184B-4E66-95CB-663B9507AFAF}"/>
              </a:ext>
            </a:extLst>
          </p:cNvPr>
          <p:cNvSpPr>
            <a:spLocks noGrp="1"/>
          </p:cNvSpPr>
          <p:nvPr>
            <p:ph type="title"/>
          </p:nvPr>
        </p:nvSpPr>
        <p:spPr/>
        <p:txBody>
          <a:bodyPr/>
          <a:lstStyle/>
          <a:p>
            <a:r>
              <a:rPr lang="en-US" dirty="0"/>
              <a:t>Trajectory Tracking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90EE2-0999-4526-9DF1-5B4EE173ADEC}"/>
                  </a:ext>
                </a:extLst>
              </p:cNvPr>
              <p:cNvSpPr>
                <a:spLocks noGrp="1"/>
              </p:cNvSpPr>
              <p:nvPr>
                <p:ph idx="1"/>
              </p:nvPr>
            </p:nvSpPr>
            <p:spPr>
              <a:xfrm>
                <a:off x="457200" y="1295400"/>
                <a:ext cx="8229600" cy="3352800"/>
              </a:xfrm>
            </p:spPr>
            <p:txBody>
              <a:bodyPr>
                <a:normAutofit fontScale="77500" lnSpcReduction="20000"/>
              </a:bodyPr>
              <a:lstStyle/>
              <a:p>
                <a:r>
                  <a:rPr lang="en-US" dirty="0"/>
                  <a:t>Given the planned future trajectory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𝐻</m:t>
                        </m:r>
                      </m:sub>
                    </m:sSub>
                    <m:r>
                      <a:rPr lang="en-US" i="1">
                        <a:latin typeface="Cambria Math" panose="02040503050406030204" pitchFamily="18" charset="0"/>
                      </a:rPr>
                      <m:t>]</m:t>
                    </m:r>
                  </m:oMath>
                </a14:m>
                <a:r>
                  <a:rPr lang="en-US" dirty="0"/>
                  <a:t>, the tracking controller outputs the desired acceleration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𝑡</m:t>
                        </m:r>
                      </m:sub>
                    </m:sSub>
                  </m:oMath>
                </a14:m>
                <a:r>
                  <a:rPr lang="en-US" dirty="0"/>
                  <a:t> and steering angle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𝛿</m:t>
                        </m:r>
                      </m:e>
                      <m:sub>
                        <m:r>
                          <a:rPr lang="en-US" i="1" dirty="0" smtClean="0">
                            <a:latin typeface="Cambria Math" panose="02040503050406030204" pitchFamily="18" charset="0"/>
                          </a:rPr>
                          <m:t>𝑡</m:t>
                        </m:r>
                      </m:sub>
                    </m:sSub>
                  </m:oMath>
                </a14:m>
                <a:r>
                  <a:rPr lang="en-US" dirty="0"/>
                  <a:t> to drive the vehicle to follow the trajectory. A way point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dirty="0"/>
                  <a:t> is selected with </a:t>
                </a:r>
                <a14:m>
                  <m:oMath xmlns:m="http://schemas.openxmlformats.org/officeDocument/2006/math">
                    <m:r>
                      <a:rPr lang="en-US" b="0" i="1" dirty="0" smtClean="0">
                        <a:latin typeface="Cambria Math" panose="02040503050406030204" pitchFamily="18" charset="0"/>
                      </a:rPr>
                      <m:t>𝑚</m:t>
                    </m:r>
                    <m:r>
                      <a:rPr lang="en-US" i="1" dirty="0">
                        <a:latin typeface="Cambria Math" panose="02040503050406030204" pitchFamily="18" charset="0"/>
                      </a:rPr>
                      <m:t>∈[1,</m:t>
                    </m:r>
                    <m:r>
                      <a:rPr lang="en-US" i="1" dirty="0">
                        <a:latin typeface="Cambria Math" panose="02040503050406030204" pitchFamily="18" charset="0"/>
                      </a:rPr>
                      <m:t>𝐻</m:t>
                    </m:r>
                    <m:r>
                      <a:rPr lang="en-US" b="0" i="1" dirty="0" smtClean="0">
                        <a:latin typeface="Cambria Math" panose="02040503050406030204" pitchFamily="18" charset="0"/>
                      </a:rPr>
                      <m:t>−1</m:t>
                    </m:r>
                    <m:r>
                      <a:rPr lang="en-US" i="1" dirty="0">
                        <a:latin typeface="Cambria Math" panose="02040503050406030204" pitchFamily="18" charset="0"/>
                      </a:rPr>
                      <m:t>]</m:t>
                    </m:r>
                  </m:oMath>
                </a14:m>
                <a:r>
                  <a:rPr lang="en-US" dirty="0"/>
                  <a:t> (we pick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=5</m:t>
                    </m:r>
                  </m:oMath>
                </a14:m>
                <a:r>
                  <a:rPr lang="en-US" dirty="0"/>
                  <a:t> here).</a:t>
                </a:r>
              </a:p>
              <a:p>
                <a:pPr lvl="1"/>
                <a:r>
                  <a:rPr lang="en-US" dirty="0"/>
                  <a:t>At any time instant </a:t>
                </a:r>
                <a14:m>
                  <m:oMath xmlns:m="http://schemas.openxmlformats.org/officeDocument/2006/math">
                    <m:r>
                      <a:rPr lang="en-US" b="0" i="1" smtClean="0">
                        <a:latin typeface="Cambria Math" panose="02040503050406030204" pitchFamily="18" charset="0"/>
                      </a:rPr>
                      <m:t>𝑡</m:t>
                    </m:r>
                  </m:oMath>
                </a14:m>
                <a:r>
                  <a:rPr lang="en-US" dirty="0"/>
                  <a:t>, aim for the 5</a:t>
                </a:r>
                <a:r>
                  <a:rPr lang="en-US" baseline="30000" dirty="0"/>
                  <a:t>th</a:t>
                </a:r>
                <a:r>
                  <a:rPr lang="en-US" dirty="0"/>
                  <a:t> point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r>
                          <a:rPr lang="en-US" i="1">
                            <a:latin typeface="Cambria Math" panose="02040503050406030204" pitchFamily="18" charset="0"/>
                          </a:rPr>
                          <m:t>+5</m:t>
                        </m:r>
                      </m:sub>
                    </m:sSub>
                    <m:r>
                      <a:rPr lang="en-US" i="1">
                        <a:latin typeface="Cambria Math" panose="02040503050406030204" pitchFamily="18" charset="0"/>
                      </a:rPr>
                      <m:t>)</m:t>
                    </m:r>
                  </m:oMath>
                </a14:m>
                <a:r>
                  <a:rPr lang="en-US" dirty="0"/>
                  <a:t> on the planned trajectory</a:t>
                </a:r>
              </a:p>
              <a:p>
                <a:r>
                  <a:rPr lang="en-US" dirty="0"/>
                  <a:t>Decomposed into longitudinal controller and lateral controller, both PID controllers.  </a:t>
                </a:r>
                <a:endParaRPr lang="en-SE" dirty="0"/>
              </a:p>
            </p:txBody>
          </p:sp>
        </mc:Choice>
        <mc:Fallback xmlns="">
          <p:sp>
            <p:nvSpPr>
              <p:cNvPr id="3" name="Content Placeholder 2">
                <a:extLst>
                  <a:ext uri="{FF2B5EF4-FFF2-40B4-BE49-F238E27FC236}">
                    <a16:creationId xmlns:a16="http://schemas.microsoft.com/office/drawing/2014/main" id="{63D90EE2-0999-4526-9DF1-5B4EE173ADEC}"/>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1037" t="-3818" r="-8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FB44665-348F-475F-875C-20C83BE5B60D}"/>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97ACF3D4-318A-445E-A9ED-9C172A36E61D}"/>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6" name="Rectangle 5">
            <a:extLst>
              <a:ext uri="{FF2B5EF4-FFF2-40B4-BE49-F238E27FC236}">
                <a16:creationId xmlns:a16="http://schemas.microsoft.com/office/drawing/2014/main" id="{DC61FCCD-717A-44BB-AB4E-939266D3C302}"/>
              </a:ext>
            </a:extLst>
          </p:cNvPr>
          <p:cNvSpPr/>
          <p:nvPr/>
        </p:nvSpPr>
        <p:spPr bwMode="auto">
          <a:xfrm>
            <a:off x="5181600" y="4953000"/>
            <a:ext cx="6858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13635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877F-7C8F-4F89-B3C9-144A4379442C}"/>
              </a:ext>
            </a:extLst>
          </p:cNvPr>
          <p:cNvSpPr>
            <a:spLocks noGrp="1"/>
          </p:cNvSpPr>
          <p:nvPr>
            <p:ph type="title"/>
          </p:nvPr>
        </p:nvSpPr>
        <p:spPr/>
        <p:txBody>
          <a:bodyPr/>
          <a:lstStyle/>
          <a:p>
            <a:r>
              <a:rPr lang="en-US" dirty="0"/>
              <a:t>Longitudinal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5A3568-8CB3-465B-A7FC-33A8AF6DF8ED}"/>
                  </a:ext>
                </a:extLst>
              </p:cNvPr>
              <p:cNvSpPr>
                <a:spLocks noGrp="1"/>
              </p:cNvSpPr>
              <p:nvPr>
                <p:ph idx="1"/>
              </p:nvPr>
            </p:nvSpPr>
            <p:spPr/>
            <p:txBody>
              <a:bodyPr/>
              <a:lstStyle/>
              <a:p>
                <a:r>
                  <a:rPr lang="en-US" dirty="0"/>
                  <a:t>Target speed is set to be: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𝑑𝑡</m:t>
                        </m:r>
                      </m:den>
                    </m:f>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oMath>
                </a14:m>
                <a:endParaRPr lang="en-US" dirty="0"/>
              </a:p>
              <a:p>
                <a:pPr lvl="1"/>
                <a:r>
                  <a:rPr lang="en-US" dirty="0"/>
                  <a:t>Where </a:t>
                </a:r>
                <a14:m>
                  <m:oMath xmlns:m="http://schemas.openxmlformats.org/officeDocument/2006/math">
                    <m:r>
                      <a:rPr lang="en-US" i="1">
                        <a:latin typeface="Cambria Math" panose="02040503050406030204" pitchFamily="18" charset="0"/>
                      </a:rPr>
                      <m:t>𝑑𝑡</m:t>
                    </m:r>
                  </m:oMath>
                </a14:m>
                <a:r>
                  <a:rPr lang="en-US" dirty="0"/>
                  <a:t> is the time interval between two subsequent time steps.</a:t>
                </a:r>
              </a:p>
              <a:p>
                <a:r>
                  <a:rPr lang="en-US" dirty="0"/>
                  <a:t>The desired acceleration is obtained using PID control to minimize speed tracking error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is current speed of ego vehicle.</a:t>
                </a:r>
              </a:p>
              <a:p>
                <a:pPr lvl="1"/>
                <a:endParaRPr lang="en-SE" dirty="0"/>
              </a:p>
            </p:txBody>
          </p:sp>
        </mc:Choice>
        <mc:Fallback xmlns="">
          <p:sp>
            <p:nvSpPr>
              <p:cNvPr id="3" name="Content Placeholder 2">
                <a:extLst>
                  <a:ext uri="{FF2B5EF4-FFF2-40B4-BE49-F238E27FC236}">
                    <a16:creationId xmlns:a16="http://schemas.microsoft.com/office/drawing/2014/main" id="{C95A3568-8CB3-465B-A7FC-33A8AF6DF8ED}"/>
                  </a:ext>
                </a:extLst>
              </p:cNvPr>
              <p:cNvSpPr>
                <a:spLocks noGrp="1" noRot="1" noChangeAspect="1" noMove="1" noResize="1" noEditPoints="1" noAdjustHandles="1" noChangeArrowheads="1" noChangeShapeType="1" noTextEdit="1"/>
              </p:cNvSpPr>
              <p:nvPr>
                <p:ph idx="1"/>
              </p:nvPr>
            </p:nvSpPr>
            <p:spPr>
              <a:blipFill>
                <a:blip r:embed="rId2"/>
                <a:stretch>
                  <a:fillRect l="-1704" t="-1553" r="-192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2A96959-62BD-4595-9CB0-C8090EBBDA58}"/>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
        <p:nvSpPr>
          <p:cNvPr id="5" name="Scroll: Horizontal 4">
            <a:extLst>
              <a:ext uri="{FF2B5EF4-FFF2-40B4-BE49-F238E27FC236}">
                <a16:creationId xmlns:a16="http://schemas.microsoft.com/office/drawing/2014/main" id="{8A929D2F-654E-43F4-BFDC-793CA3FC830C}"/>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3503500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EC55-4308-4F8D-8145-B57E9689981E}"/>
              </a:ext>
            </a:extLst>
          </p:cNvPr>
          <p:cNvSpPr>
            <a:spLocks noGrp="1"/>
          </p:cNvSpPr>
          <p:nvPr>
            <p:ph type="title"/>
          </p:nvPr>
        </p:nvSpPr>
        <p:spPr/>
        <p:txBody>
          <a:bodyPr/>
          <a:lstStyle/>
          <a:p>
            <a:r>
              <a:rPr lang="en-US" dirty="0"/>
              <a:t>Lateral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B056E-2140-4A4C-BCAC-513F101FAF2E}"/>
                  </a:ext>
                </a:extLst>
              </p:cNvPr>
              <p:cNvSpPr>
                <a:spLocks noGrp="1"/>
              </p:cNvSpPr>
              <p:nvPr>
                <p:ph idx="1"/>
              </p:nvPr>
            </p:nvSpPr>
            <p:spPr>
              <a:xfrm>
                <a:off x="457200" y="1295400"/>
                <a:ext cx="8229600" cy="3352800"/>
              </a:xfrm>
            </p:spPr>
            <p:txBody>
              <a:bodyPr>
                <a:normAutofit fontScale="62500" lnSpcReduction="20000"/>
              </a:bodyPr>
              <a:lstStyle/>
              <a:p>
                <a:r>
                  <a:rPr lang="en-US" dirty="0"/>
                  <a:t>The normal vector from the ego vehicle position to the target way point is</a:t>
                </a:r>
              </a:p>
              <a:p>
                <a:pPr lvl="1"/>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𝒏</m:t>
                        </m:r>
                      </m:e>
                      <m:sub>
                        <m:r>
                          <a:rPr lang="en-US" b="0" i="1" smtClean="0">
                            <a:latin typeface="Cambria Math" panose="02040503050406030204" pitchFamily="18" charset="0"/>
                          </a:rPr>
                          <m:t>𝑡𝑎𝑟𝑔𝑒𝑡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𝑚</m:t>
                                        </m:r>
                                      </m:sub>
                                    </m:sSub>
                                  </m:e>
                                </m:d>
                              </m:e>
                            </m:d>
                          </m:e>
                          <m:sub>
                            <m:r>
                              <a:rPr lang="en-US" b="0" i="1" smtClean="0">
                                <a:latin typeface="Cambria Math" panose="02040503050406030204" pitchFamily="18" charset="0"/>
                              </a:rPr>
                              <m:t>2</m:t>
                            </m:r>
                          </m:sub>
                        </m:sSub>
                      </m:den>
                    </m:f>
                  </m:oMath>
                </a14:m>
                <a:endParaRPr lang="en-US" dirty="0"/>
              </a:p>
              <a:p>
                <a:r>
                  <a:rPr lang="en-US" dirty="0"/>
                  <a:t>The normal vector of the ego vehicle heading is </a:t>
                </a:r>
              </a:p>
              <a:p>
                <a:pPr lvl="1"/>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b="0" i="1" smtClean="0">
                            <a:latin typeface="Cambria Math" panose="02040503050406030204" pitchFamily="18" charset="0"/>
                          </a:rPr>
                          <m:t>𝑒𝑔𝑜</m:t>
                        </m:r>
                      </m:sub>
                    </m:sSub>
                    <m:r>
                      <a:rPr lang="en-US" i="1">
                        <a:latin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e>
                    </m:func>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oMath>
                </a14:m>
                <a:r>
                  <a:rPr lang="en-US" dirty="0"/>
                  <a:t> is the heading angle of the ego vehicle</a:t>
                </a:r>
              </a:p>
              <a:p>
                <a:r>
                  <a:rPr lang="en-US" dirty="0"/>
                  <a:t>Then the desired steering angle is obtained using PID control to minimize the heading error:</a:t>
                </a:r>
              </a:p>
              <a:p>
                <a:pPr lvl="1"/>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𝑦𝑎𝑤</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0" smtClean="0">
                                <a:latin typeface="Cambria Math" panose="02040503050406030204" pitchFamily="18" charset="0"/>
                              </a:rPr>
                              <m:t>−1</m:t>
                            </m:r>
                          </m:sup>
                        </m:sSup>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𝒏</m:t>
                            </m:r>
                          </m:e>
                          <m:sub>
                            <m:r>
                              <a:rPr lang="en-US" i="1">
                                <a:latin typeface="Cambria Math" panose="02040503050406030204" pitchFamily="18" charset="0"/>
                              </a:rPr>
                              <m:t>𝑒𝑔𝑜</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e>
                    </m:func>
                  </m:oMath>
                </a14:m>
                <a:endParaRPr lang="en-US" i="1" dirty="0">
                  <a:latin typeface="Cambria Math" panose="02040503050406030204" pitchFamily="18" charset="0"/>
                </a:endParaRPr>
              </a:p>
              <a:p>
                <a:r>
                  <a:rPr lang="en-US" dirty="0"/>
                  <a:t>Recall vector dot product</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a14:m>
                <a:r>
                  <a:rPr lang="en-US" i="1" dirty="0">
                    <a:latin typeface="Cambria Math" panose="02040503050406030204" pitchFamily="18" charset="0"/>
                  </a:rPr>
                  <a:t> </a:t>
                </a:r>
              </a:p>
              <a:p>
                <a:endParaRPr lang="en-SE" dirty="0"/>
              </a:p>
            </p:txBody>
          </p:sp>
        </mc:Choice>
        <mc:Fallback xmlns="">
          <p:sp>
            <p:nvSpPr>
              <p:cNvPr id="3" name="Content Placeholder 2">
                <a:extLst>
                  <a:ext uri="{FF2B5EF4-FFF2-40B4-BE49-F238E27FC236}">
                    <a16:creationId xmlns:a16="http://schemas.microsoft.com/office/drawing/2014/main" id="{681B056E-2140-4A4C-BCAC-513F101FAF2E}"/>
                  </a:ext>
                </a:extLst>
              </p:cNvPr>
              <p:cNvSpPr>
                <a:spLocks noGrp="1" noRot="1" noChangeAspect="1" noMove="1" noResize="1" noEditPoints="1" noAdjustHandles="1" noChangeArrowheads="1" noChangeShapeType="1" noTextEdit="1"/>
              </p:cNvSpPr>
              <p:nvPr>
                <p:ph idx="1"/>
              </p:nvPr>
            </p:nvSpPr>
            <p:spPr>
              <a:xfrm>
                <a:off x="457200" y="1295400"/>
                <a:ext cx="8229600" cy="3352800"/>
              </a:xfrm>
              <a:blipFill>
                <a:blip r:embed="rId3"/>
                <a:stretch>
                  <a:fillRect l="-667" t="-2727" b="-54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890E09D-12C8-491C-B896-A756A52ED1BB}"/>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cxnSp>
        <p:nvCxnSpPr>
          <p:cNvPr id="12" name="Straight Connector 11">
            <a:extLst>
              <a:ext uri="{FF2B5EF4-FFF2-40B4-BE49-F238E27FC236}">
                <a16:creationId xmlns:a16="http://schemas.microsoft.com/office/drawing/2014/main" id="{053FE194-BBF8-45CA-83E4-CA50811528FD}"/>
              </a:ext>
            </a:extLst>
          </p:cNvPr>
          <p:cNvCxnSpPr>
            <a:cxnSpLocks/>
          </p:cNvCxnSpPr>
          <p:nvPr/>
        </p:nvCxnSpPr>
        <p:spPr bwMode="auto">
          <a:xfrm flipV="1">
            <a:off x="8740297" y="10837584"/>
            <a:ext cx="88016" cy="495577"/>
          </a:xfrm>
          <a:prstGeom prst="line">
            <a:avLst/>
          </a:prstGeom>
          <a:noFill/>
          <a:ln w="25400" cap="flat" cmpd="sng" algn="ctr">
            <a:solidFill>
              <a:schemeClr val="tx1"/>
            </a:solidFill>
            <a:prstDash val="solid"/>
            <a:round/>
            <a:headEnd type="none" w="med" len="med"/>
            <a:tailEnd type="arrow" w="med" len="med"/>
          </a:ln>
          <a:effectLst/>
        </p:spPr>
      </p:cxnSp>
      <p:pic>
        <p:nvPicPr>
          <p:cNvPr id="2050" name="Picture 2">
            <a:extLst>
              <a:ext uri="{FF2B5EF4-FFF2-40B4-BE49-F238E27FC236}">
                <a16:creationId xmlns:a16="http://schemas.microsoft.com/office/drawing/2014/main" id="{FF82F8DD-258D-4D13-A640-923A1A0CDD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626257"/>
            <a:ext cx="2718344" cy="20260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032E8E5-810C-4C3F-BEED-F40077637A52}"/>
              </a:ext>
            </a:extLst>
          </p:cNvPr>
          <p:cNvSpPr/>
          <p:nvPr/>
        </p:nvSpPr>
        <p:spPr>
          <a:xfrm>
            <a:off x="3338329" y="6611779"/>
            <a:ext cx="2467342" cy="246221"/>
          </a:xfrm>
          <a:prstGeom prst="rect">
            <a:avLst/>
          </a:prstGeom>
        </p:spPr>
        <p:txBody>
          <a:bodyPr wrap="none">
            <a:spAutoFit/>
          </a:bodyPr>
          <a:lstStyle/>
          <a:p>
            <a:r>
              <a:rPr lang="en-SE" sz="1000" dirty="0"/>
              <a:t>https://en.wikipedia.org/wiki/Dot_product</a:t>
            </a:r>
          </a:p>
        </p:txBody>
      </p:sp>
      <p:sp>
        <p:nvSpPr>
          <p:cNvPr id="8" name="Scroll: Horizontal 7">
            <a:extLst>
              <a:ext uri="{FF2B5EF4-FFF2-40B4-BE49-F238E27FC236}">
                <a16:creationId xmlns:a16="http://schemas.microsoft.com/office/drawing/2014/main" id="{53AAA093-5A67-4645-AA00-27E2C40F4C18}"/>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621324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B083-FA5F-4ABE-B7BA-9F0C4B70366F}"/>
              </a:ext>
            </a:extLst>
          </p:cNvPr>
          <p:cNvSpPr>
            <a:spLocks noGrp="1"/>
          </p:cNvSpPr>
          <p:nvPr>
            <p:ph type="title"/>
          </p:nvPr>
        </p:nvSpPr>
        <p:spPr>
          <a:xfrm>
            <a:off x="1524000" y="274638"/>
            <a:ext cx="7467600" cy="868362"/>
          </a:xfrm>
        </p:spPr>
        <p:txBody>
          <a:bodyPr/>
          <a:lstStyle/>
          <a:p>
            <a:r>
              <a:rPr lang="en-US" dirty="0"/>
              <a:t>Safety Enhancement 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ADBA80-36B1-487C-8E4F-5945909138DF}"/>
                  </a:ext>
                </a:extLst>
              </p:cNvPr>
              <p:cNvSpPr>
                <a:spLocks noGrp="1"/>
              </p:cNvSpPr>
              <p:nvPr>
                <p:ph idx="1"/>
              </p:nvPr>
            </p:nvSpPr>
            <p:spPr>
              <a:xfrm>
                <a:off x="457200" y="1295400"/>
                <a:ext cx="8229600" cy="3233239"/>
              </a:xfrm>
            </p:spPr>
            <p:txBody>
              <a:bodyPr>
                <a:normAutofit fontScale="70000" lnSpcReduction="20000"/>
              </a:bodyPr>
              <a:lstStyle/>
              <a:p>
                <a:r>
                  <a:rPr lang="en-US" dirty="0"/>
                  <a:t>The acceleration and steering command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calculated by the trajectory tracking controller does not guarantee safety, </a:t>
                </a:r>
                <a:r>
                  <a:rPr lang="en-US" dirty="0" err="1"/>
                  <a:t>e.g</a:t>
                </a:r>
                <a:r>
                  <a:rPr lang="en-US" dirty="0"/>
                  <a:t>, no collisions to other agents. </a:t>
                </a:r>
              </a:p>
              <a:p>
                <a:r>
                  <a:rPr lang="en-US" dirty="0">
                    <a:solidFill>
                      <a:srgbClr val="FF0000"/>
                    </a:solidFill>
                  </a:rPr>
                  <a:t>Safety controller for collision avoidance </a:t>
                </a:r>
                <a:r>
                  <a:rPr lang="en-US" dirty="0"/>
                  <a:t>will modify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i="1">
                        <a:latin typeface="Cambria Math" panose="02040503050406030204" pitchFamily="18" charset="0"/>
                      </a:rPr>
                      <m:t> </m:t>
                    </m:r>
                  </m:oMath>
                </a14:m>
                <a:r>
                  <a:rPr lang="en-US" dirty="0"/>
                  <a:t>to enhance safety, if their original values are not safe.</a:t>
                </a:r>
              </a:p>
              <a:p>
                <a:r>
                  <a:rPr lang="en-US" dirty="0"/>
                  <a:t>The safe set algorithm: for each time step </a:t>
                </a:r>
                <a14:m>
                  <m:oMath xmlns:m="http://schemas.openxmlformats.org/officeDocument/2006/math">
                    <m:r>
                      <a:rPr lang="en-US" b="0" i="1" smtClean="0">
                        <a:latin typeface="Cambria Math" panose="02040503050406030204" pitchFamily="18" charset="0"/>
                      </a:rPr>
                      <m:t>𝑡</m:t>
                    </m:r>
                  </m:oMath>
                </a14:m>
                <a:r>
                  <a:rPr lang="en-US" dirty="0"/>
                  <a:t>, calculate a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r>
                  <a:rPr lang="en-US" dirty="0" err="1"/>
                  <a:t>s.t.</a:t>
                </a:r>
                <a:r>
                  <a:rPr lang="en-US" dirty="0"/>
                  <a:t> if control command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the ego vehicle would stay safe. </a:t>
                </a:r>
              </a:p>
              <a:p>
                <a:endParaRPr lang="en-SE" dirty="0"/>
              </a:p>
            </p:txBody>
          </p:sp>
        </mc:Choice>
        <mc:Fallback xmlns="">
          <p:sp>
            <p:nvSpPr>
              <p:cNvPr id="3" name="Content Placeholder 2">
                <a:extLst>
                  <a:ext uri="{FF2B5EF4-FFF2-40B4-BE49-F238E27FC236}">
                    <a16:creationId xmlns:a16="http://schemas.microsoft.com/office/drawing/2014/main" id="{D4ADBA80-36B1-487C-8E4F-5945909138DF}"/>
                  </a:ext>
                </a:extLst>
              </p:cNvPr>
              <p:cNvSpPr>
                <a:spLocks noGrp="1" noRot="1" noChangeAspect="1" noMove="1" noResize="1" noEditPoints="1" noAdjustHandles="1" noChangeArrowheads="1" noChangeShapeType="1" noTextEdit="1"/>
              </p:cNvSpPr>
              <p:nvPr>
                <p:ph idx="1"/>
              </p:nvPr>
            </p:nvSpPr>
            <p:spPr>
              <a:xfrm>
                <a:off x="457200" y="1295400"/>
                <a:ext cx="8229600" cy="3233239"/>
              </a:xfrm>
              <a:blipFill>
                <a:blip r:embed="rId3"/>
                <a:stretch>
                  <a:fillRect l="-815" t="-18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1C554EC-737A-4883-96EE-59D512750181}"/>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6" name="Picture 5">
            <a:extLst>
              <a:ext uri="{FF2B5EF4-FFF2-40B4-BE49-F238E27FC236}">
                <a16:creationId xmlns:a16="http://schemas.microsoft.com/office/drawing/2014/main" id="{F608A498-3ECF-496C-9AB6-2F4344D41CD5}"/>
              </a:ext>
            </a:extLst>
          </p:cNvPr>
          <p:cNvPicPr>
            <a:picLocks noChangeAspect="1"/>
          </p:cNvPicPr>
          <p:nvPr/>
        </p:nvPicPr>
        <p:blipFill>
          <a:blip r:embed="rId4"/>
          <a:stretch>
            <a:fillRect/>
          </a:stretch>
        </p:blipFill>
        <p:spPr>
          <a:xfrm>
            <a:off x="2033318" y="4434297"/>
            <a:ext cx="5077364" cy="2256606"/>
          </a:xfrm>
          <a:prstGeom prst="rect">
            <a:avLst/>
          </a:prstGeom>
        </p:spPr>
      </p:pic>
      <p:sp>
        <p:nvSpPr>
          <p:cNvPr id="7" name="Rectangle 6">
            <a:extLst>
              <a:ext uri="{FF2B5EF4-FFF2-40B4-BE49-F238E27FC236}">
                <a16:creationId xmlns:a16="http://schemas.microsoft.com/office/drawing/2014/main" id="{126A6B02-3399-4A25-8172-A21807E68EEB}"/>
              </a:ext>
            </a:extLst>
          </p:cNvPr>
          <p:cNvSpPr/>
          <p:nvPr/>
        </p:nvSpPr>
        <p:spPr bwMode="auto">
          <a:xfrm>
            <a:off x="6248400" y="4953000"/>
            <a:ext cx="762000" cy="533400"/>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Scroll: Horizontal 7">
            <a:extLst>
              <a:ext uri="{FF2B5EF4-FFF2-40B4-BE49-F238E27FC236}">
                <a16:creationId xmlns:a16="http://schemas.microsoft.com/office/drawing/2014/main" id="{04D69651-8DCA-4028-8C83-7B982DA81D9A}"/>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729258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9240-F935-4748-B34B-63291791C93A}"/>
              </a:ext>
            </a:extLst>
          </p:cNvPr>
          <p:cNvSpPr>
            <a:spLocks noGrp="1"/>
          </p:cNvSpPr>
          <p:nvPr>
            <p:ph type="title"/>
          </p:nvPr>
        </p:nvSpPr>
        <p:spPr>
          <a:xfrm>
            <a:off x="457200" y="0"/>
            <a:ext cx="8229600" cy="868362"/>
          </a:xfrm>
        </p:spPr>
        <p:txBody>
          <a:bodyPr/>
          <a:lstStyle/>
          <a:p>
            <a:r>
              <a:rPr lang="en-US" dirty="0"/>
              <a:t>Safety Index</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5ADE82-5A8F-441A-8746-0C5B74573B92}"/>
                  </a:ext>
                </a:extLst>
              </p:cNvPr>
              <p:cNvSpPr>
                <a:spLocks noGrp="1"/>
              </p:cNvSpPr>
              <p:nvPr>
                <p:ph idx="1"/>
              </p:nvPr>
            </p:nvSpPr>
            <p:spPr>
              <a:xfrm>
                <a:off x="457200" y="768658"/>
                <a:ext cx="8229600" cy="2966328"/>
              </a:xfrm>
            </p:spPr>
            <p:txBody>
              <a:bodyPr>
                <a:normAutofit fontScale="47500" lnSpcReduction="20000"/>
              </a:bodyPr>
              <a:lstStyle/>
              <a:p>
                <a:r>
                  <a:rPr lang="en-US" dirty="0"/>
                  <a:t>Safety index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function of vehicle state </a:t>
                </a:r>
                <a14:m>
                  <m:oMath xmlns:m="http://schemas.openxmlformats.org/officeDocument/2006/math">
                    <m:r>
                      <a:rPr lang="en-US" b="0" i="1" smtClean="0">
                        <a:latin typeface="Cambria Math" panose="02040503050406030204" pitchFamily="18" charset="0"/>
                      </a:rPr>
                      <m:t>𝑥</m:t>
                    </m:r>
                  </m:oMath>
                </a14:m>
                <a:r>
                  <a:rPr lang="en-US" dirty="0"/>
                  <a:t>, which includes states (position, velocity, heading) of both ego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and a surrounding object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The system is considered safe if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≤0∧</m:t>
                    </m:r>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and unsafe otherwise. </a:t>
                </a:r>
              </a:p>
              <a:p>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𝛼</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b="0" dirty="0"/>
                  <a:t>where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rad>
                  </m:oMath>
                </a14:m>
                <a:r>
                  <a:rPr lang="en-US" dirty="0"/>
                  <a:t> is shaped distance between ego vehicle and surrounding vehicle.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oMath>
                </a14:m>
                <a:r>
                  <a:rPr lang="en-US" dirty="0"/>
                  <a:t> indicates position of ego vehicle,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𝑗</m:t>
                        </m:r>
                      </m:sub>
                    </m:sSub>
                  </m:oMath>
                </a14:m>
                <a:r>
                  <a:rPr lang="en-US" dirty="0"/>
                  <a:t> indicates position of the surrounding object. </a:t>
                </a:r>
                <a14:m>
                  <m:oMath xmlns:m="http://schemas.openxmlformats.org/officeDocument/2006/math">
                    <m:r>
                      <a:rPr lang="en-US" i="1">
                        <a:latin typeface="Cambria Math" panose="02040503050406030204" pitchFamily="18" charset="0"/>
                      </a:rPr>
                      <m:t>𝑄</m:t>
                    </m:r>
                  </m:oMath>
                </a14:m>
                <a:r>
                  <a:rPr lang="en-US" dirty="0"/>
                  <a:t> is a </a:t>
                </a:r>
                <a14:m>
                  <m:oMath xmlns:m="http://schemas.openxmlformats.org/officeDocument/2006/math">
                    <m:r>
                      <a:rPr lang="en-US" b="0" i="1" smtClean="0">
                        <a:latin typeface="Cambria Math" panose="02040503050406030204" pitchFamily="18" charset="0"/>
                      </a:rPr>
                      <m:t>2×2</m:t>
                    </m:r>
                  </m:oMath>
                </a14:m>
                <a:r>
                  <a:rPr lang="en-US" dirty="0"/>
                  <a:t> matrix </a:t>
                </a:r>
                <a:r>
                  <a:rPr lang="en-US" dirty="0" err="1"/>
                  <a:t>s.t.</a:t>
                </a:r>
                <a:r>
                  <a:rPr lang="en-US" dirty="0"/>
                  <a:t>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e>
                      <m:sup>
                        <m:r>
                          <a:rPr lang="en-US" i="1">
                            <a:latin typeface="Cambria Math" panose="02040503050406030204" pitchFamily="18" charset="0"/>
                          </a:rPr>
                          <m:t>𝑇</m:t>
                        </m:r>
                      </m:sup>
                    </m:sSup>
                    <m:r>
                      <a:rPr lang="en-US" i="1">
                        <a:latin typeface="Cambria Math" panose="02040503050406030204" pitchFamily="18" charset="0"/>
                      </a:rPr>
                      <m:t>𝑄</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r>
                      <a:rPr lang="en-US" b="0" i="1" smtClean="0">
                        <a:latin typeface="Cambria Math" panose="02040503050406030204" pitchFamily="18" charset="0"/>
                      </a:rPr>
                      <m:t>=1</m:t>
                    </m:r>
                  </m:oMath>
                </a14:m>
                <a:r>
                  <a:rPr lang="en-US" dirty="0"/>
                  <a:t> encodes an ellipse around the surrounding vehicle with long axis equal to 1 and short axis equal to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oMath>
                </a14:m>
                <a:r>
                  <a:rPr lang="en-US" dirty="0"/>
                  <a:t>, where </a:t>
                </a:r>
                <a14:m>
                  <m:oMath xmlns:m="http://schemas.openxmlformats.org/officeDocument/2006/math">
                    <m:r>
                      <a:rPr lang="en-US" i="1">
                        <a:latin typeface="Cambria Math" panose="02040503050406030204" pitchFamily="18" charset="0"/>
                      </a:rPr>
                      <m:t>𝛽</m:t>
                    </m:r>
                  </m:oMath>
                </a14:m>
                <a:r>
                  <a:rPr lang="en-US" dirty="0"/>
                  <a:t> is the aspect ratio of the ellipse. </a:t>
                </a:r>
                <a14:m>
                  <m:oMath xmlns:m="http://schemas.openxmlformats.org/officeDocument/2006/math">
                    <m:r>
                      <a:rPr lang="en-US" i="1">
                        <a:latin typeface="Cambria Math" panose="02040503050406030204" pitchFamily="18" charset="0"/>
                      </a:rPr>
                      <m:t>𝛼</m:t>
                    </m:r>
                  </m:oMath>
                </a14:m>
                <a:r>
                  <a:rPr lang="en-US" dirty="0"/>
                  <a:t> is a tunable parameter.</a:t>
                </a:r>
                <a:endParaRPr lang="en-SE" dirty="0"/>
              </a:p>
            </p:txBody>
          </p:sp>
        </mc:Choice>
        <mc:Fallback xmlns="">
          <p:sp>
            <p:nvSpPr>
              <p:cNvPr id="3" name="Content Placeholder 2">
                <a:extLst>
                  <a:ext uri="{FF2B5EF4-FFF2-40B4-BE49-F238E27FC236}">
                    <a16:creationId xmlns:a16="http://schemas.microsoft.com/office/drawing/2014/main" id="{945ADE82-5A8F-441A-8746-0C5B74573B92}"/>
                  </a:ext>
                </a:extLst>
              </p:cNvPr>
              <p:cNvSpPr>
                <a:spLocks noGrp="1" noRot="1" noChangeAspect="1" noMove="1" noResize="1" noEditPoints="1" noAdjustHandles="1" noChangeArrowheads="1" noChangeShapeType="1" noTextEdit="1"/>
              </p:cNvSpPr>
              <p:nvPr>
                <p:ph idx="1"/>
              </p:nvPr>
            </p:nvSpPr>
            <p:spPr>
              <a:xfrm>
                <a:off x="457200" y="768658"/>
                <a:ext cx="8229600" cy="2966328"/>
              </a:xfrm>
              <a:blipFill>
                <a:blip r:embed="rId3"/>
                <a:stretch>
                  <a:fillRect l="-222" t="-1848"/>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9CB0F02-28B9-4DDD-9421-A29CBA072C8A}"/>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5" name="Picture 4">
            <a:extLst>
              <a:ext uri="{FF2B5EF4-FFF2-40B4-BE49-F238E27FC236}">
                <a16:creationId xmlns:a16="http://schemas.microsoft.com/office/drawing/2014/main" id="{75A1D656-BB51-4657-B7B6-9C3270D7C8EE}"/>
              </a:ext>
            </a:extLst>
          </p:cNvPr>
          <p:cNvPicPr>
            <a:picLocks noChangeAspect="1"/>
          </p:cNvPicPr>
          <p:nvPr/>
        </p:nvPicPr>
        <p:blipFill>
          <a:blip r:embed="rId4"/>
          <a:stretch>
            <a:fillRect/>
          </a:stretch>
        </p:blipFill>
        <p:spPr>
          <a:xfrm>
            <a:off x="152400" y="3370494"/>
            <a:ext cx="4648551" cy="2718848"/>
          </a:xfrm>
          <a:prstGeom prst="rect">
            <a:avLst/>
          </a:prstGeom>
        </p:spPr>
      </p:pic>
      <p:pic>
        <p:nvPicPr>
          <p:cNvPr id="6" name="Picture 5">
            <a:extLst>
              <a:ext uri="{FF2B5EF4-FFF2-40B4-BE49-F238E27FC236}">
                <a16:creationId xmlns:a16="http://schemas.microsoft.com/office/drawing/2014/main" id="{5FEDAC17-ABFD-4BA7-85D4-CACD71EEF1ED}"/>
              </a:ext>
            </a:extLst>
          </p:cNvPr>
          <p:cNvPicPr>
            <a:picLocks noChangeAspect="1"/>
          </p:cNvPicPr>
          <p:nvPr/>
        </p:nvPicPr>
        <p:blipFill>
          <a:blip r:embed="rId5"/>
          <a:stretch>
            <a:fillRect/>
          </a:stretch>
        </p:blipFill>
        <p:spPr>
          <a:xfrm>
            <a:off x="4953000" y="3276600"/>
            <a:ext cx="3733800" cy="3210803"/>
          </a:xfrm>
          <a:prstGeom prst="rect">
            <a:avLst/>
          </a:prstGeom>
        </p:spPr>
      </p:pic>
      <p:sp>
        <p:nvSpPr>
          <p:cNvPr id="7" name="Scroll: Horizontal 6">
            <a:extLst>
              <a:ext uri="{FF2B5EF4-FFF2-40B4-BE49-F238E27FC236}">
                <a16:creationId xmlns:a16="http://schemas.microsoft.com/office/drawing/2014/main" id="{47BA0DD9-F8BB-4276-804B-5446595C7EE5}"/>
              </a:ext>
            </a:extLst>
          </p:cNvPr>
          <p:cNvSpPr/>
          <p:nvPr/>
        </p:nvSpPr>
        <p:spPr bwMode="auto">
          <a:xfrm>
            <a:off x="15510" y="0"/>
            <a:ext cx="1508490" cy="86836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1600" dirty="0"/>
              <a:t>Not covered in exam</a:t>
            </a:r>
            <a:endParaRPr lang="en-SE" sz="1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3CA732-AD5E-49F9-BDB0-3D7C93F40D73}"/>
                  </a:ext>
                </a:extLst>
              </p:cNvPr>
              <p:cNvSpPr txBox="1"/>
              <p:nvPr/>
            </p:nvSpPr>
            <p:spPr>
              <a:xfrm>
                <a:off x="3504575" y="3138100"/>
                <a:ext cx="1227580" cy="276999"/>
              </a:xfrm>
              <a:prstGeom prst="rect">
                <a:avLst/>
              </a:prstGeom>
              <a:noFill/>
            </p:spPr>
            <p:txBody>
              <a:bodyPr wrap="none" rtlCol="0">
                <a:spAutoFit/>
              </a:bodyPr>
              <a:lstStyle/>
              <a:p>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𝐷</m:t>
                        </m:r>
                      </m:e>
                      <m:sup>
                        <m:r>
                          <a:rPr lang="en-US" sz="1200" b="0" i="1" smtClean="0">
                            <a:latin typeface="Cambria Math" panose="02040503050406030204" pitchFamily="18" charset="0"/>
                          </a:rPr>
                          <m:t>2</m:t>
                        </m:r>
                      </m:sup>
                    </m:sSup>
                  </m:oMath>
                </a14:m>
                <a:r>
                  <a:rPr lang="en-US" sz="1200" dirty="0"/>
                  <a:t> should be </a:t>
                </a:r>
                <a14:m>
                  <m:oMath xmlns:m="http://schemas.openxmlformats.org/officeDocument/2006/math">
                    <m:r>
                      <a:rPr lang="en-US" sz="1200" b="0" i="1" smtClean="0">
                        <a:latin typeface="Cambria Math" panose="02040503050406030204" pitchFamily="18" charset="0"/>
                      </a:rPr>
                      <m:t>𝐷</m:t>
                    </m:r>
                  </m:oMath>
                </a14:m>
                <a:endParaRPr lang="en-SE" sz="1200" dirty="0"/>
              </a:p>
            </p:txBody>
          </p:sp>
        </mc:Choice>
        <mc:Fallback xmlns="">
          <p:sp>
            <p:nvSpPr>
              <p:cNvPr id="8" name="TextBox 7">
                <a:extLst>
                  <a:ext uri="{FF2B5EF4-FFF2-40B4-BE49-F238E27FC236}">
                    <a16:creationId xmlns:a16="http://schemas.microsoft.com/office/drawing/2014/main" id="{B23CA732-AD5E-49F9-BDB0-3D7C93F40D73}"/>
                  </a:ext>
                </a:extLst>
              </p:cNvPr>
              <p:cNvSpPr txBox="1">
                <a:spLocks noRot="1" noChangeAspect="1" noMove="1" noResize="1" noEditPoints="1" noAdjustHandles="1" noChangeArrowheads="1" noChangeShapeType="1" noTextEdit="1"/>
              </p:cNvSpPr>
              <p:nvPr/>
            </p:nvSpPr>
            <p:spPr>
              <a:xfrm>
                <a:off x="3504575" y="3138100"/>
                <a:ext cx="1227580" cy="276999"/>
              </a:xfrm>
              <a:prstGeom prst="rect">
                <a:avLst/>
              </a:prstGeom>
              <a:blipFill>
                <a:blip r:embed="rId6"/>
                <a:stretch>
                  <a:fillRect t="-4444" b="-15556"/>
                </a:stretch>
              </a:blipFill>
            </p:spPr>
            <p:txBody>
              <a:bodyPr/>
              <a:lstStyle/>
              <a:p>
                <a:r>
                  <a:rPr lang="en-SE">
                    <a:noFill/>
                  </a:rPr>
                  <a:t> </a:t>
                </a:r>
              </a:p>
            </p:txBody>
          </p:sp>
        </mc:Fallback>
      </mc:AlternateContent>
    </p:spTree>
    <p:extLst>
      <p:ext uri="{BB962C8B-B14F-4D97-AF65-F5344CB8AC3E}">
        <p14:creationId xmlns:p14="http://schemas.microsoft.com/office/powerpoint/2010/main" val="1165266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815F-B2CB-49AA-B991-1388A2ECDEF3}"/>
              </a:ext>
            </a:extLst>
          </p:cNvPr>
          <p:cNvSpPr>
            <a:spLocks noGrp="1"/>
          </p:cNvSpPr>
          <p:nvPr>
            <p:ph type="title"/>
          </p:nvPr>
        </p:nvSpPr>
        <p:spPr/>
        <p:txBody>
          <a:bodyPr/>
          <a:lstStyle/>
          <a:p>
            <a:r>
              <a:rPr lang="en-US" dirty="0"/>
              <a:t>Safety Index Illustration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56ADD0-726A-40AE-BFA3-1C3859FA3013}"/>
                  </a:ext>
                </a:extLst>
              </p:cNvPr>
              <p:cNvSpPr>
                <a:spLocks noGrp="1"/>
              </p:cNvSpPr>
              <p:nvPr>
                <p:ph idx="1"/>
              </p:nvPr>
            </p:nvSpPr>
            <p:spPr>
              <a:xfrm>
                <a:off x="457200" y="1295400"/>
                <a:ext cx="8229600" cy="1933299"/>
              </a:xfrm>
            </p:spPr>
            <p:txBody>
              <a:bodyPr>
                <a:normAutofit fontScale="70000" lnSpcReduction="20000"/>
              </a:bodyPr>
              <a:lstStyle/>
              <a:p>
                <a14:m>
                  <m:oMath xmlns:m="http://schemas.openxmlformats.org/officeDocument/2006/math">
                    <m:r>
                      <a:rPr lang="en-US" i="1" smtClean="0">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dirty="0"/>
              </a:p>
              <a:p>
                <a:r>
                  <a:rPr lang="en-US" dirty="0"/>
                  <a:t>The larger the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larger relative speed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(positive speed means moving away from each other), the safer it is.</a:t>
                </a:r>
                <a:endParaRPr lang="en-SE" dirty="0"/>
              </a:p>
            </p:txBody>
          </p:sp>
        </mc:Choice>
        <mc:Fallback xmlns="">
          <p:sp>
            <p:nvSpPr>
              <p:cNvPr id="3" name="Content Placeholder 2">
                <a:extLst>
                  <a:ext uri="{FF2B5EF4-FFF2-40B4-BE49-F238E27FC236}">
                    <a16:creationId xmlns:a16="http://schemas.microsoft.com/office/drawing/2014/main" id="{5056ADD0-726A-40AE-BFA3-1C3859FA3013}"/>
                  </a:ext>
                </a:extLst>
              </p:cNvPr>
              <p:cNvSpPr>
                <a:spLocks noGrp="1" noRot="1" noChangeAspect="1" noMove="1" noResize="1" noEditPoints="1" noAdjustHandles="1" noChangeArrowheads="1" noChangeShapeType="1" noTextEdit="1"/>
              </p:cNvSpPr>
              <p:nvPr>
                <p:ph idx="1"/>
              </p:nvPr>
            </p:nvSpPr>
            <p:spPr>
              <a:xfrm>
                <a:off x="457200" y="1295400"/>
                <a:ext cx="8229600" cy="1933299"/>
              </a:xfrm>
              <a:blipFill>
                <a:blip r:embed="rId2"/>
                <a:stretch>
                  <a:fillRect l="-889" t="-94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130F5CF-ED75-4D98-86FC-EE17580FE002}"/>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E9B7B396-3767-41D4-85E8-6260AB148D8E}"/>
              </a:ext>
            </a:extLst>
          </p:cNvPr>
          <p:cNvPicPr>
            <a:picLocks noChangeAspect="1"/>
          </p:cNvPicPr>
          <p:nvPr/>
        </p:nvPicPr>
        <p:blipFill>
          <a:blip r:embed="rId3"/>
          <a:stretch>
            <a:fillRect/>
          </a:stretch>
        </p:blipFill>
        <p:spPr>
          <a:xfrm>
            <a:off x="266035" y="3357934"/>
            <a:ext cx="3616957" cy="704186"/>
          </a:xfrm>
          <a:prstGeom prst="rect">
            <a:avLst/>
          </a:prstGeom>
        </p:spPr>
      </p:pic>
      <p:pic>
        <p:nvPicPr>
          <p:cNvPr id="6" name="Picture 5">
            <a:extLst>
              <a:ext uri="{FF2B5EF4-FFF2-40B4-BE49-F238E27FC236}">
                <a16:creationId xmlns:a16="http://schemas.microsoft.com/office/drawing/2014/main" id="{6535DCCC-EC58-457A-95D3-A94E0ECAE08F}"/>
              </a:ext>
            </a:extLst>
          </p:cNvPr>
          <p:cNvPicPr>
            <a:picLocks noChangeAspect="1"/>
          </p:cNvPicPr>
          <p:nvPr/>
        </p:nvPicPr>
        <p:blipFill>
          <a:blip r:embed="rId4"/>
          <a:stretch>
            <a:fillRect/>
          </a:stretch>
        </p:blipFill>
        <p:spPr>
          <a:xfrm>
            <a:off x="170477" y="4191355"/>
            <a:ext cx="4249124" cy="2552675"/>
          </a:xfrm>
          <a:prstGeom prst="rect">
            <a:avLst/>
          </a:prstGeom>
        </p:spPr>
      </p:pic>
      <p:pic>
        <p:nvPicPr>
          <p:cNvPr id="7" name="Picture 6">
            <a:extLst>
              <a:ext uri="{FF2B5EF4-FFF2-40B4-BE49-F238E27FC236}">
                <a16:creationId xmlns:a16="http://schemas.microsoft.com/office/drawing/2014/main" id="{F0B3C3AD-9E9A-4464-9A42-CCC3FF859661}"/>
              </a:ext>
            </a:extLst>
          </p:cNvPr>
          <p:cNvPicPr>
            <a:picLocks noChangeAspect="1"/>
          </p:cNvPicPr>
          <p:nvPr/>
        </p:nvPicPr>
        <p:blipFill>
          <a:blip r:embed="rId5"/>
          <a:stretch>
            <a:fillRect/>
          </a:stretch>
        </p:blipFill>
        <p:spPr>
          <a:xfrm>
            <a:off x="4648200" y="4359087"/>
            <a:ext cx="4237385" cy="2362083"/>
          </a:xfrm>
          <a:prstGeom prst="rect">
            <a:avLst/>
          </a:prstGeom>
        </p:spPr>
      </p:pic>
      <p:sp>
        <p:nvSpPr>
          <p:cNvPr id="9" name="Scroll: Horizontal 8">
            <a:extLst>
              <a:ext uri="{FF2B5EF4-FFF2-40B4-BE49-F238E27FC236}">
                <a16:creationId xmlns:a16="http://schemas.microsoft.com/office/drawing/2014/main" id="{F18C5C50-44A2-4BB7-8FCA-2276C78CF0EF}"/>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292468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DE4CB-F7FE-4DA0-A5CC-48311596778B}"/>
              </a:ext>
            </a:extLst>
          </p:cNvPr>
          <p:cNvSpPr>
            <a:spLocks noGrp="1"/>
          </p:cNvSpPr>
          <p:nvPr>
            <p:ph type="title"/>
          </p:nvPr>
        </p:nvSpPr>
        <p:spPr>
          <a:xfrm>
            <a:off x="1615710" y="274638"/>
            <a:ext cx="7071090" cy="868362"/>
          </a:xfrm>
        </p:spPr>
        <p:txBody>
          <a:bodyPr/>
          <a:lstStyle/>
          <a:p>
            <a:r>
              <a:rPr lang="en-US" sz="3600" dirty="0"/>
              <a:t>State Safe Set and Control Safe Set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AAFA02-727D-4898-9666-B54B1F47DD55}"/>
                  </a:ext>
                </a:extLst>
              </p:cNvPr>
              <p:cNvSpPr>
                <a:spLocks noGrp="1"/>
              </p:cNvSpPr>
              <p:nvPr>
                <p:ph idx="1"/>
              </p:nvPr>
            </p:nvSpPr>
            <p:spPr>
              <a:xfrm>
                <a:off x="457200" y="1295400"/>
                <a:ext cx="8229600" cy="4441076"/>
              </a:xfrm>
            </p:spPr>
            <p:txBody>
              <a:bodyPr>
                <a:normAutofit fontScale="55000" lnSpcReduction="20000"/>
              </a:bodyPr>
              <a:lstStyle/>
              <a:p>
                <a:r>
                  <a:rPr lang="en-US" dirty="0"/>
                  <a:t>State safe set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𝑆</m:t>
                        </m:r>
                      </m:sub>
                    </m:sSub>
                  </m:oMath>
                </a14:m>
                <a:r>
                  <a:rPr lang="en-US" dirty="0"/>
                  <a:t>: level set of the safety index </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𝑆</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𝜙</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≤0</m:t>
                        </m:r>
                      </m:e>
                    </m:d>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𝛼</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𝑥</m:t>
                        </m:r>
                      </m:e>
                    </m:d>
                    <m:r>
                      <a:rPr lang="en-US" i="1" dirty="0">
                        <a:latin typeface="Cambria Math" panose="02040503050406030204" pitchFamily="18" charset="0"/>
                      </a:rPr>
                      <m:t>≥</m:t>
                    </m:r>
                    <m:r>
                      <a:rPr lang="en-US" b="0" i="1" smtClean="0">
                        <a:latin typeface="Cambria Math" panose="02040503050406030204" pitchFamily="18" charset="0"/>
                      </a:rPr>
                      <m:t>𝐷</m:t>
                    </m:r>
                    <m:r>
                      <m:rPr>
                        <m:lit/>
                      </m:rPr>
                      <a:rPr lang="en-US" b="0" i="1" smtClean="0">
                        <a:latin typeface="Cambria Math" panose="02040503050406030204" pitchFamily="18" charset="0"/>
                      </a:rPr>
                      <m:t>}</m:t>
                    </m:r>
                  </m:oMath>
                </a14:m>
                <a:endParaRPr lang="en-US" dirty="0"/>
              </a:p>
              <a:p>
                <a:pPr lvl="1"/>
                <a:r>
                  <a:rPr lang="en-US" dirty="0"/>
                  <a:t>It injects an ellipse constraint as shown in Fig. 3, also considering the relative speed between the ego and surrounding object.</a:t>
                </a:r>
              </a:p>
              <a:p>
                <a:r>
                  <a:rPr lang="en-US" dirty="0"/>
                  <a:t>Control safe set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𝜙</m:t>
                            </m:r>
                          </m:e>
                        </m:acc>
                        <m:r>
                          <a:rPr lang="en-US">
                            <a:latin typeface="Cambria Math" panose="02040503050406030204" pitchFamily="18" charset="0"/>
                          </a:rPr>
                          <m:t>≤</m:t>
                        </m:r>
                        <m:r>
                          <a:rPr lang="en-US" b="0" i="0" smtClean="0">
                            <a:latin typeface="Cambria Math" panose="02040503050406030204" pitchFamily="18" charset="0"/>
                          </a:rPr>
                          <m:t>−</m:t>
                        </m:r>
                        <m:r>
                          <a:rPr lang="en-US">
                            <a:latin typeface="Cambria Math" panose="02040503050406030204" pitchFamily="18" charset="0"/>
                          </a:rPr>
                          <m:t>𝜂</m:t>
                        </m:r>
                        <m:r>
                          <a:rPr lang="en-US">
                            <a:latin typeface="Cambria Math" panose="02040503050406030204" pitchFamily="18" charset="0"/>
                          </a:rPr>
                          <m:t> </m:t>
                        </m:r>
                        <m:r>
                          <m:rPr>
                            <m:sty m:val="p"/>
                          </m:rPr>
                          <a:rPr lang="en-US">
                            <a:latin typeface="Cambria Math" panose="02040503050406030204" pitchFamily="18" charset="0"/>
                          </a:rPr>
                          <m:t>if</m:t>
                        </m:r>
                        <m:r>
                          <a:rPr lang="en-US">
                            <a:latin typeface="Cambria Math" panose="02040503050406030204" pitchFamily="18" charset="0"/>
                          </a:rPr>
                          <m:t> </m:t>
                        </m:r>
                        <m:r>
                          <a:rPr lang="en-US">
                            <a:latin typeface="Cambria Math" panose="02040503050406030204" pitchFamily="18" charset="0"/>
                          </a:rPr>
                          <m:t>𝜙</m:t>
                        </m:r>
                        <m:r>
                          <a:rPr lang="en-US">
                            <a:latin typeface="Cambria Math" panose="02040503050406030204" pitchFamily="18" charset="0"/>
                          </a:rPr>
                          <m:t>≥0</m:t>
                        </m:r>
                      </m:e>
                    </m:d>
                  </m:oMath>
                </a14:m>
                <a:r>
                  <a:rPr lang="en-US" dirty="0"/>
                  <a:t> where </a:t>
                </a:r>
                <a14:m>
                  <m:oMath xmlns:m="http://schemas.openxmlformats.org/officeDocument/2006/math">
                    <m:r>
                      <a:rPr lang="en-US">
                        <a:latin typeface="Cambria Math" panose="02040503050406030204" pitchFamily="18" charset="0"/>
                      </a:rPr>
                      <m:t>𝜂</m:t>
                    </m:r>
                    <m:r>
                      <a:rPr lang="en-US">
                        <a:latin typeface="Cambria Math" panose="02040503050406030204" pitchFamily="18" charset="0"/>
                      </a:rPr>
                      <m:t>&gt;0</m:t>
                    </m:r>
                  </m:oMath>
                </a14:m>
                <a:r>
                  <a:rPr lang="en-US" dirty="0"/>
                  <a:t> is some margin. It is easy to prove that if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r>
                      <a:rPr lang="en-US">
                        <a:latin typeface="Cambria Math" panose="02040503050406030204" pitchFamily="18" charset="0"/>
                      </a:rPr>
                      <m:t>∧</m:t>
                    </m:r>
                    <m:r>
                      <a:rPr lang="en-US">
                        <a:latin typeface="Cambria Math" panose="02040503050406030204" pitchFamily="18" charset="0"/>
                      </a:rPr>
                      <m:t>𝑢</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oMath>
                </a14:m>
                <a:r>
                  <a:rPr lang="en-US" dirty="0"/>
                  <a:t> for </a:t>
                </a:r>
                <a14:m>
                  <m:oMath xmlns:m="http://schemas.openxmlformats.org/officeDocument/2006/math">
                    <m:r>
                      <a:rPr lang="en-US">
                        <a:latin typeface="Cambria Math" panose="02040503050406030204" pitchFamily="18" charset="0"/>
                      </a:rPr>
                      <m:t>𝑡</m:t>
                    </m:r>
                    <m:r>
                      <a:rPr lang="en-US">
                        <a:latin typeface="Cambria Math" panose="02040503050406030204" pitchFamily="18" charset="0"/>
                      </a:rPr>
                      <m:t>≥0</m:t>
                    </m:r>
                  </m:oMath>
                </a14:m>
                <a:r>
                  <a:rPr lang="en-US" dirty="0"/>
                  <a:t>, then </a:t>
                </a:r>
                <a14:m>
                  <m:oMath xmlns:m="http://schemas.openxmlformats.org/officeDocument/2006/math">
                    <m:r>
                      <a:rPr lang="en-US">
                        <a:latin typeface="Cambria Math" panose="02040503050406030204" pitchFamily="18" charset="0"/>
                      </a:rPr>
                      <m:t>𝑥</m:t>
                    </m:r>
                    <m:d>
                      <m:dPr>
                        <m:ctrlPr>
                          <a:rPr lang="en-US"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𝑆</m:t>
                        </m:r>
                      </m:sub>
                    </m:sSub>
                  </m:oMath>
                </a14:m>
                <a:endParaRPr lang="en-US" dirty="0"/>
              </a:p>
              <a:p>
                <a:r>
                  <a:rPr lang="en-US" dirty="0"/>
                  <a:t>If we approximate ego vehicle dynamics to a control affine function </a:t>
                </a:r>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acc>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𝐵𝑢</m:t>
                    </m:r>
                  </m:oMath>
                </a14:m>
                <a:r>
                  <a:rPr lang="en-US" dirty="0"/>
                  <a:t>, the control safe set can be written as:</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𝜙</m:t>
                    </m:r>
                    <m:r>
                      <a:rPr lang="en-US" b="0" i="1" smtClean="0">
                        <a:latin typeface="Cambria Math" panose="02040503050406030204" pitchFamily="18" charset="0"/>
                      </a:rPr>
                      <m:t>≥0}</m:t>
                    </m:r>
                  </m:oMath>
                </a14:m>
                <a:endParaRPr lang="en-US" dirty="0"/>
              </a:p>
              <a:p>
                <a:pPr lvl="1"/>
                <a:r>
                  <a:rPr lang="en-US" dirty="0"/>
                  <a:t>where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𝜙</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𝑓</m:t>
                    </m:r>
                  </m:oMath>
                </a14:m>
                <a:endParaRPr lang="en-US" dirty="0"/>
              </a:p>
              <a:p>
                <a:pPr lvl="1"/>
                <a:r>
                  <a:rPr lang="en-US" b="0" dirty="0"/>
                  <a:t>Derivation: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𝜙</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𝐵𝑢</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𝜕𝜙</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a:rPr lang="en-US" b="0" i="1" smtClean="0">
                        <a:latin typeface="Cambria Math" panose="02040503050406030204" pitchFamily="18" charset="0"/>
                      </a:rPr>
                      <m:t>≤</m:t>
                    </m:r>
                    <m:r>
                      <a:rPr lang="en-US">
                        <a:latin typeface="Cambria Math" panose="02040503050406030204" pitchFamily="18" charset="0"/>
                      </a:rPr>
                      <m:t>𝜂</m:t>
                    </m:r>
                  </m:oMath>
                </a14:m>
                <a:endParaRPr lang="en-US" dirty="0"/>
              </a:p>
              <a:p>
                <a:r>
                  <a:rPr lang="en-US" dirty="0"/>
                  <a:t>If there are multiple surrounding objects, we can calculate the intersection of the control safe set for each object, which is a convex polytope, denoted as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𝑆</m:t>
                        </m:r>
                      </m:sub>
                    </m:sSub>
                    <m:d>
                      <m:dPr>
                        <m:ctrlPr>
                          <a:rPr lang="en-US" i="1">
                            <a:latin typeface="Cambria Math" panose="02040503050406030204" pitchFamily="18" charset="0"/>
                          </a:rPr>
                        </m:ctrlPr>
                      </m:dPr>
                      <m:e>
                        <m:r>
                          <m:rPr>
                            <m:sty m:val="p"/>
                          </m:rPr>
                          <a:rPr lang="en-US">
                            <a:latin typeface="Cambria Math" panose="02040503050406030204" pitchFamily="18" charset="0"/>
                          </a:rPr>
                          <m:t>t</m:t>
                        </m:r>
                      </m:e>
                    </m:d>
                    <m:r>
                      <a:rPr lang="en-US" b="0" i="1" smtClean="0">
                        <a:latin typeface="Cambria Math" panose="02040503050406030204" pitchFamily="18" charset="0"/>
                      </a:rPr>
                      <m:t>.</m:t>
                    </m:r>
                  </m:oMath>
                </a14:m>
                <a:r>
                  <a:rPr lang="en-US" dirty="0"/>
                  <a:t> </a:t>
                </a:r>
              </a:p>
              <a:p>
                <a:endParaRPr lang="en-SE" dirty="0"/>
              </a:p>
            </p:txBody>
          </p:sp>
        </mc:Choice>
        <mc:Fallback xmlns="">
          <p:sp>
            <p:nvSpPr>
              <p:cNvPr id="3" name="Content Placeholder 2">
                <a:extLst>
                  <a:ext uri="{FF2B5EF4-FFF2-40B4-BE49-F238E27FC236}">
                    <a16:creationId xmlns:a16="http://schemas.microsoft.com/office/drawing/2014/main" id="{BEAAFA02-727D-4898-9666-B54B1F47DD55}"/>
                  </a:ext>
                </a:extLst>
              </p:cNvPr>
              <p:cNvSpPr>
                <a:spLocks noGrp="1" noRot="1" noChangeAspect="1" noMove="1" noResize="1" noEditPoints="1" noAdjustHandles="1" noChangeArrowheads="1" noChangeShapeType="1" noTextEdit="1"/>
              </p:cNvSpPr>
              <p:nvPr>
                <p:ph idx="1"/>
              </p:nvPr>
            </p:nvSpPr>
            <p:spPr>
              <a:xfrm>
                <a:off x="457200" y="1295400"/>
                <a:ext cx="8229600" cy="4441076"/>
              </a:xfrm>
              <a:blipFill>
                <a:blip r:embed="rId3"/>
                <a:stretch>
                  <a:fillRect l="-444" t="-2060" r="-125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9CC2F0-F4A2-4419-B792-1C46B30344B9}"/>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8" name="Picture 7">
            <a:extLst>
              <a:ext uri="{FF2B5EF4-FFF2-40B4-BE49-F238E27FC236}">
                <a16:creationId xmlns:a16="http://schemas.microsoft.com/office/drawing/2014/main" id="{FF43D5C6-44C0-4DC3-B4D7-1FF0D44F7526}"/>
              </a:ext>
            </a:extLst>
          </p:cNvPr>
          <p:cNvPicPr>
            <a:picLocks noChangeAspect="1"/>
          </p:cNvPicPr>
          <p:nvPr/>
        </p:nvPicPr>
        <p:blipFill>
          <a:blip r:embed="rId4"/>
          <a:stretch>
            <a:fillRect/>
          </a:stretch>
        </p:blipFill>
        <p:spPr>
          <a:xfrm>
            <a:off x="2791842" y="5539559"/>
            <a:ext cx="5410955" cy="1295581"/>
          </a:xfrm>
          <a:prstGeom prst="rect">
            <a:avLst/>
          </a:prstGeom>
        </p:spPr>
      </p:pic>
      <p:sp>
        <p:nvSpPr>
          <p:cNvPr id="9" name="TextBox 8">
            <a:extLst>
              <a:ext uri="{FF2B5EF4-FFF2-40B4-BE49-F238E27FC236}">
                <a16:creationId xmlns:a16="http://schemas.microsoft.com/office/drawing/2014/main" id="{32E93D71-37AB-46A8-8389-5B58ADE85E4E}"/>
              </a:ext>
            </a:extLst>
          </p:cNvPr>
          <p:cNvSpPr txBox="1"/>
          <p:nvPr/>
        </p:nvSpPr>
        <p:spPr>
          <a:xfrm>
            <a:off x="381000" y="5797106"/>
            <a:ext cx="2403222" cy="369332"/>
          </a:xfrm>
          <a:prstGeom prst="rect">
            <a:avLst/>
          </a:prstGeom>
          <a:noFill/>
        </p:spPr>
        <p:txBody>
          <a:bodyPr wrap="none" rtlCol="0">
            <a:spAutoFit/>
          </a:bodyPr>
          <a:lstStyle/>
          <a:p>
            <a:r>
              <a:rPr lang="en-US" dirty="0"/>
              <a:t>Paper contains typos:</a:t>
            </a:r>
            <a:endParaRPr lang="en-SE" dirty="0"/>
          </a:p>
        </p:txBody>
      </p:sp>
      <p:sp>
        <p:nvSpPr>
          <p:cNvPr id="7" name="Scroll: Horizontal 6">
            <a:extLst>
              <a:ext uri="{FF2B5EF4-FFF2-40B4-BE49-F238E27FC236}">
                <a16:creationId xmlns:a16="http://schemas.microsoft.com/office/drawing/2014/main" id="{9B7D1747-C4EB-4E78-8E3C-6BC222FC4676}"/>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2074669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A517-54E2-47C2-A1E6-3AE61D35FFF0}"/>
              </a:ext>
            </a:extLst>
          </p:cNvPr>
          <p:cNvSpPr>
            <a:spLocks noGrp="1"/>
          </p:cNvSpPr>
          <p:nvPr>
            <p:ph type="title"/>
          </p:nvPr>
        </p:nvSpPr>
        <p:spPr/>
        <p:txBody>
          <a:bodyPr/>
          <a:lstStyle/>
          <a:p>
            <a:r>
              <a:rPr lang="en-US" dirty="0"/>
              <a:t>Safe Control Command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6093E7-AA88-4ED8-8598-97EAC93CF305}"/>
                  </a:ext>
                </a:extLst>
              </p:cNvPr>
              <p:cNvSpPr>
                <a:spLocks noGrp="1"/>
              </p:cNvSpPr>
              <p:nvPr>
                <p:ph idx="1"/>
              </p:nvPr>
            </p:nvSpPr>
            <p:spPr>
              <a:xfrm>
                <a:off x="457200" y="1295400"/>
                <a:ext cx="8229600" cy="5638800"/>
              </a:xfrm>
            </p:spPr>
            <p:txBody>
              <a:bodyPr>
                <a:normAutofit fontScale="92500" lnSpcReduction="20000"/>
              </a:bodyPr>
              <a:lstStyle/>
              <a:p>
                <a:r>
                  <a:rPr lang="en-US" dirty="0"/>
                  <a:t>Control command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𝑡</m:t>
                                  </m:r>
                                </m:sub>
                              </m:sSub>
                            </m:e>
                          </m:mr>
                          <m:mr>
                            <m:e>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e>
                          </m:mr>
                        </m:m>
                      </m:e>
                    </m:d>
                  </m:oMath>
                </a14:m>
                <a:r>
                  <a:rPr lang="en-US" dirty="0"/>
                  <a:t> from the trajectory tracking controller may be unsafe. The safety controller maps it into the control safe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𝑆</m:t>
                        </m:r>
                      </m:sub>
                    </m:sSub>
                  </m:oMath>
                </a14:m>
                <a:r>
                  <a:rPr lang="en-US" dirty="0"/>
                  <a:t> by solving Quadratic Programming (QP) problem, to stay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oMath>
                </a14:m>
                <a:r>
                  <a:rPr lang="en-US" dirty="0"/>
                  <a:t> while minimizing its deviation from the potentially unsafe </a:t>
                </a:r>
                <a14:m>
                  <m:oMath xmlns:m="http://schemas.openxmlformats.org/officeDocument/2006/math">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oMath>
                </a14:m>
                <a:r>
                  <a:rPr lang="en-US" dirty="0"/>
                  <a:t>:</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𝑆</m:t>
                                </m:r>
                              </m:sub>
                            </m:sSub>
                          </m:sub>
                        </m:sSub>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sup>
                            <m:r>
                              <a:rPr lang="en-US" i="1">
                                <a:latin typeface="Cambria Math" panose="02040503050406030204" pitchFamily="18" charset="0"/>
                              </a:rPr>
                              <m:t>𝑇</m:t>
                            </m:r>
                          </m:sup>
                        </m:sSup>
                        <m:r>
                          <a:rPr lang="en-US" b="0" i="1" smtClean="0">
                            <a:latin typeface="Cambria Math" panose="02040503050406030204" pitchFamily="18" charset="0"/>
                          </a:rPr>
                          <m:t>𝑊</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e>
                    </m:func>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𝑊</m:t>
                    </m:r>
                  </m:oMath>
                </a14:m>
                <a:r>
                  <a:rPr lang="en-US" dirty="0"/>
                  <a:t> is a </a:t>
                </a:r>
                <a14:m>
                  <m:oMath xmlns:m="http://schemas.openxmlformats.org/officeDocument/2006/math">
                    <m:r>
                      <a:rPr lang="en-US" i="1">
                        <a:latin typeface="Cambria Math" panose="02040503050406030204" pitchFamily="18" charset="0"/>
                      </a:rPr>
                      <m:t>2×2</m:t>
                    </m:r>
                  </m:oMath>
                </a14:m>
                <a:r>
                  <a:rPr lang="en-US" dirty="0"/>
                  <a:t> weight matrix</a:t>
                </a:r>
              </a:p>
              <a:p>
                <a:r>
                  <a:rPr lang="en-US" dirty="0"/>
                  <a:t>We thus obtain the modified safe control command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b="0" i="1" dirty="0" smtClean="0">
                                      <a:latin typeface="Cambria Math" panose="02040503050406030204" pitchFamily="18" charset="0"/>
                                    </a:rPr>
                                  </m:ctrlPr>
                                </m:sSubSupPr>
                                <m:e>
                                  <m:r>
                                    <a:rPr lang="en-US" i="1" dirty="0">
                                      <a:latin typeface="Cambria Math" panose="02040503050406030204" pitchFamily="18" charset="0"/>
                                    </a:rPr>
                                    <m:t>𝑎</m:t>
                                  </m:r>
                                </m:e>
                                <m:sub>
                                  <m:r>
                                    <a:rPr lang="en-US" i="1" dirty="0">
                                      <a:latin typeface="Cambria Math" panose="02040503050406030204" pitchFamily="18" charset="0"/>
                                    </a:rPr>
                                    <m:t>𝑡</m:t>
                                  </m:r>
                                </m:sub>
                                <m:sup>
                                  <m:r>
                                    <a:rPr lang="en-US" b="0" i="1" dirty="0" smtClean="0">
                                      <a:latin typeface="Cambria Math" panose="02040503050406030204" pitchFamily="18" charset="0"/>
                                    </a:rPr>
                                    <m:t>∗</m:t>
                                  </m:r>
                                </m:sup>
                              </m:sSubSup>
                            </m:e>
                          </m:mr>
                          <m:mr>
                            <m:e>
                              <m:sSubSup>
                                <m:sSubSupPr>
                                  <m:ctrlPr>
                                    <a:rPr lang="en-US" b="0" i="1" smtClean="0">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𝑡</m:t>
                                  </m:r>
                                </m:sub>
                                <m:sup>
                                  <m:r>
                                    <a:rPr lang="en-US" b="0" i="1" smtClean="0">
                                      <a:latin typeface="Cambria Math" panose="02040503050406030204" pitchFamily="18" charset="0"/>
                                    </a:rPr>
                                    <m:t>∗</m:t>
                                  </m:r>
                                </m:sup>
                              </m:sSubSup>
                            </m:e>
                          </m:mr>
                        </m:m>
                      </m:e>
                    </m:d>
                  </m:oMath>
                </a14:m>
                <a:r>
                  <a:rPr lang="en-US" dirty="0"/>
                  <a:t>.</a:t>
                </a:r>
                <a:br>
                  <a:rPr lang="en-US" dirty="0"/>
                </a:br>
                <a:r>
                  <a:rPr lang="en-US" dirty="0"/>
                  <a:t>	</a:t>
                </a:r>
                <a:endParaRPr lang="en-SE" dirty="0"/>
              </a:p>
            </p:txBody>
          </p:sp>
        </mc:Choice>
        <mc:Fallback xmlns="">
          <p:sp>
            <p:nvSpPr>
              <p:cNvPr id="3" name="Content Placeholder 2">
                <a:extLst>
                  <a:ext uri="{FF2B5EF4-FFF2-40B4-BE49-F238E27FC236}">
                    <a16:creationId xmlns:a16="http://schemas.microsoft.com/office/drawing/2014/main" id="{F56093E7-AA88-4ED8-8598-97EAC93CF305}"/>
                  </a:ext>
                </a:extLst>
              </p:cNvPr>
              <p:cNvSpPr>
                <a:spLocks noGrp="1" noRot="1" noChangeAspect="1" noMove="1" noResize="1" noEditPoints="1" noAdjustHandles="1" noChangeArrowheads="1" noChangeShapeType="1" noTextEdit="1"/>
              </p:cNvSpPr>
              <p:nvPr>
                <p:ph idx="1"/>
              </p:nvPr>
            </p:nvSpPr>
            <p:spPr>
              <a:xfrm>
                <a:off x="457200" y="1295400"/>
                <a:ext cx="8229600" cy="5638800"/>
              </a:xfrm>
              <a:blipFill>
                <a:blip r:embed="rId3"/>
                <a:stretch>
                  <a:fillRect l="-1481" t="-64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EF8269E-0ADD-42C0-A872-C095DA89C079}"/>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sp>
        <p:nvSpPr>
          <p:cNvPr id="5" name="Scroll: Horizontal 4">
            <a:extLst>
              <a:ext uri="{FF2B5EF4-FFF2-40B4-BE49-F238E27FC236}">
                <a16:creationId xmlns:a16="http://schemas.microsoft.com/office/drawing/2014/main" id="{F1045C8F-335F-4184-A834-AF8578C9F0A9}"/>
              </a:ext>
            </a:extLst>
          </p:cNvPr>
          <p:cNvSpPr/>
          <p:nvPr/>
        </p:nvSpPr>
        <p:spPr bwMode="auto">
          <a:xfrm>
            <a:off x="15510" y="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915308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68F23-D31D-4C00-94E6-526F99394676}"/>
              </a:ext>
            </a:extLst>
          </p:cNvPr>
          <p:cNvSpPr>
            <a:spLocks noGrp="1"/>
          </p:cNvSpPr>
          <p:nvPr>
            <p:ph type="title"/>
          </p:nvPr>
        </p:nvSpPr>
        <p:spPr/>
        <p:txBody>
          <a:bodyPr/>
          <a:lstStyle/>
          <a:p>
            <a:r>
              <a:rPr lang="en-US" dirty="0"/>
              <a:t>Amazon </a:t>
            </a:r>
            <a:r>
              <a:rPr lang="en-US" dirty="0" err="1"/>
              <a:t>DeepRacer</a:t>
            </a:r>
            <a:endParaRPr lang="en-SE" dirty="0"/>
          </a:p>
        </p:txBody>
      </p:sp>
      <p:sp>
        <p:nvSpPr>
          <p:cNvPr id="3" name="Content Placeholder 2">
            <a:extLst>
              <a:ext uri="{FF2B5EF4-FFF2-40B4-BE49-F238E27FC236}">
                <a16:creationId xmlns:a16="http://schemas.microsoft.com/office/drawing/2014/main" id="{3FF50737-D041-45FF-BC14-065F2EE561BA}"/>
              </a:ext>
            </a:extLst>
          </p:cNvPr>
          <p:cNvSpPr>
            <a:spLocks noGrp="1"/>
          </p:cNvSpPr>
          <p:nvPr>
            <p:ph idx="1"/>
          </p:nvPr>
        </p:nvSpPr>
        <p:spPr>
          <a:xfrm>
            <a:off x="457200" y="1295400"/>
            <a:ext cx="8229600" cy="3657600"/>
          </a:xfrm>
        </p:spPr>
        <p:txBody>
          <a:bodyPr>
            <a:normAutofit fontScale="85000" lnSpcReduction="10000"/>
          </a:bodyPr>
          <a:lstStyle/>
          <a:p>
            <a:r>
              <a:rPr lang="en-US" dirty="0"/>
              <a:t>Amazon Web Services (AWS) launched </a:t>
            </a:r>
            <a:r>
              <a:rPr lang="en-US" dirty="0" err="1"/>
              <a:t>DeepRacer</a:t>
            </a:r>
            <a:r>
              <a:rPr lang="en-US" dirty="0"/>
              <a:t> in 2018 for training AD algorithms with RL</a:t>
            </a:r>
          </a:p>
          <a:p>
            <a:pPr lvl="1"/>
            <a:r>
              <a:rPr lang="en-US" dirty="0">
                <a:hlinkClick r:id="rId3"/>
              </a:rPr>
              <a:t>https://aws.amazon.com/deepracer/</a:t>
            </a:r>
            <a:endParaRPr lang="en-US" dirty="0"/>
          </a:p>
          <a:p>
            <a:r>
              <a:rPr lang="en-US" dirty="0"/>
              <a:t>You can train RL algorithm in the simulator on AWS cloud, but it costs money after some free time.</a:t>
            </a:r>
          </a:p>
          <a:p>
            <a:r>
              <a:rPr lang="en-US" dirty="0"/>
              <a:t>They hold competitions, both online and in real-world. 1/10</a:t>
            </a:r>
            <a:r>
              <a:rPr lang="en-US" baseline="30000" dirty="0"/>
              <a:t>th</a:t>
            </a:r>
            <a:r>
              <a:rPr lang="en-US" dirty="0"/>
              <a:t> scale race </a:t>
            </a:r>
            <a:r>
              <a:rPr lang="en-US"/>
              <a:t>car costs </a:t>
            </a:r>
            <a:r>
              <a:rPr lang="en-US" dirty="0"/>
              <a:t>USD $</a:t>
            </a:r>
            <a:r>
              <a:rPr lang="en-SE" dirty="0"/>
              <a:t>349</a:t>
            </a:r>
            <a:r>
              <a:rPr lang="en-US" dirty="0"/>
              <a:t>. </a:t>
            </a:r>
          </a:p>
          <a:p>
            <a:endParaRPr lang="en-US" dirty="0"/>
          </a:p>
          <a:p>
            <a:endParaRPr lang="en-SE" dirty="0"/>
          </a:p>
        </p:txBody>
      </p:sp>
      <p:sp>
        <p:nvSpPr>
          <p:cNvPr id="4" name="Slide Number Placeholder 3">
            <a:extLst>
              <a:ext uri="{FF2B5EF4-FFF2-40B4-BE49-F238E27FC236}">
                <a16:creationId xmlns:a16="http://schemas.microsoft.com/office/drawing/2014/main" id="{0AD56777-5B3B-411F-976A-9C38FD8739E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pic>
        <p:nvPicPr>
          <p:cNvPr id="1026" name="Picture 2" descr="You are doing great work improving your AWS DeepRacer model!">
            <a:extLst>
              <a:ext uri="{FF2B5EF4-FFF2-40B4-BE49-F238E27FC236}">
                <a16:creationId xmlns:a16="http://schemas.microsoft.com/office/drawing/2014/main" id="{717AC2E3-BE2F-40A2-BD45-13905500F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832105"/>
            <a:ext cx="2438400" cy="202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515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18E2-C22A-4484-BEF6-542B7F91438D}"/>
              </a:ext>
            </a:extLst>
          </p:cNvPr>
          <p:cNvSpPr>
            <a:spLocks noGrp="1"/>
          </p:cNvSpPr>
          <p:nvPr>
            <p:ph type="title"/>
          </p:nvPr>
        </p:nvSpPr>
        <p:spPr/>
        <p:txBody>
          <a:bodyPr/>
          <a:lstStyle/>
          <a:p>
            <a:r>
              <a:rPr lang="en-US" sz="3600" dirty="0">
                <a:solidFill>
                  <a:srgbClr val="FF0000"/>
                </a:solidFill>
              </a:rPr>
              <a:t>Conditional IL (CIL) [</a:t>
            </a:r>
            <a:r>
              <a:rPr lang="en-US" sz="3600" dirty="0" err="1">
                <a:solidFill>
                  <a:srgbClr val="FF0000"/>
                </a:solidFill>
              </a:rPr>
              <a:t>Codevilla</a:t>
            </a:r>
            <a:r>
              <a:rPr lang="en-US" sz="3600" dirty="0">
                <a:solidFill>
                  <a:srgbClr val="FF0000"/>
                </a:solidFill>
              </a:rPr>
              <a:t>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F1698DAD-815A-4385-97FD-6386AF2E74BA}"/>
              </a:ext>
            </a:extLst>
          </p:cNvPr>
          <p:cNvSpPr>
            <a:spLocks noGrp="1"/>
          </p:cNvSpPr>
          <p:nvPr>
            <p:ph idx="1"/>
          </p:nvPr>
        </p:nvSpPr>
        <p:spPr>
          <a:xfrm>
            <a:off x="457200" y="1295400"/>
            <a:ext cx="8229600" cy="2743200"/>
          </a:xfrm>
        </p:spPr>
        <p:txBody>
          <a:bodyPr>
            <a:normAutofit/>
          </a:bodyPr>
          <a:lstStyle/>
          <a:p>
            <a:r>
              <a:rPr lang="en-US" kern="1200" dirty="0" err="1">
                <a:latin typeface="Arial" charset="0"/>
              </a:rPr>
              <a:t>Codevilla</a:t>
            </a:r>
            <a:r>
              <a:rPr lang="en-US" kern="1200" dirty="0">
                <a:latin typeface="Arial" charset="0"/>
              </a:rPr>
              <a:t>, Felipe, et al. "End-to-end driving via conditional imitation learning." </a:t>
            </a:r>
            <a:r>
              <a:rPr lang="en-US" i="1" kern="1200" dirty="0">
                <a:latin typeface="Arial" charset="0"/>
              </a:rPr>
              <a:t>2018 IEEE International Conference on Robotics and Automation (ICRA)</a:t>
            </a:r>
            <a:r>
              <a:rPr lang="en-US" kern="1200" dirty="0">
                <a:latin typeface="Arial" charset="0"/>
              </a:rPr>
              <a:t>. IEEE, 2018.</a:t>
            </a:r>
          </a:p>
          <a:p>
            <a:endParaRPr lang="en-SE" dirty="0"/>
          </a:p>
        </p:txBody>
      </p:sp>
      <p:sp>
        <p:nvSpPr>
          <p:cNvPr id="4" name="Slide Number Placeholder 3">
            <a:extLst>
              <a:ext uri="{FF2B5EF4-FFF2-40B4-BE49-F238E27FC236}">
                <a16:creationId xmlns:a16="http://schemas.microsoft.com/office/drawing/2014/main" id="{3BAAEFCE-D31A-4819-A5CA-196E07405AD9}"/>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06589BFD-AC75-4F8E-B723-CBC562794327}"/>
              </a:ext>
            </a:extLst>
          </p:cNvPr>
          <p:cNvPicPr>
            <a:picLocks noChangeAspect="1"/>
          </p:cNvPicPr>
          <p:nvPr/>
        </p:nvPicPr>
        <p:blipFill>
          <a:blip r:embed="rId3"/>
          <a:stretch>
            <a:fillRect/>
          </a:stretch>
        </p:blipFill>
        <p:spPr>
          <a:xfrm>
            <a:off x="-7289" y="4220814"/>
            <a:ext cx="9144000" cy="1656111"/>
          </a:xfrm>
          <a:prstGeom prst="rect">
            <a:avLst/>
          </a:prstGeom>
        </p:spPr>
      </p:pic>
    </p:spTree>
    <p:extLst>
      <p:ext uri="{BB962C8B-B14F-4D97-AF65-F5344CB8AC3E}">
        <p14:creationId xmlns:p14="http://schemas.microsoft.com/office/powerpoint/2010/main" val="4276801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8DCA-434E-48E5-9308-583F792141D5}"/>
              </a:ext>
            </a:extLst>
          </p:cNvPr>
          <p:cNvSpPr>
            <a:spLocks noGrp="1"/>
          </p:cNvSpPr>
          <p:nvPr>
            <p:ph type="title"/>
          </p:nvPr>
        </p:nvSpPr>
        <p:spPr/>
        <p:txBody>
          <a:bodyPr/>
          <a:lstStyle/>
          <a:p>
            <a:r>
              <a:rPr lang="en-US" dirty="0"/>
              <a:t>Standard IL Limitations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A9F6A-BB74-4B0C-8763-84E8B43847C8}"/>
                  </a:ext>
                </a:extLst>
              </p:cNvPr>
              <p:cNvSpPr>
                <a:spLocks noGrp="1"/>
              </p:cNvSpPr>
              <p:nvPr>
                <p:ph idx="1"/>
              </p:nvPr>
            </p:nvSpPr>
            <p:spPr>
              <a:xfrm>
                <a:off x="457200" y="1219200"/>
                <a:ext cx="8229600" cy="5791200"/>
              </a:xfrm>
            </p:spPr>
            <p:txBody>
              <a:bodyPr>
                <a:normAutofit fontScale="70000" lnSpcReduction="20000"/>
              </a:bodyPr>
              <a:lstStyle/>
              <a:p>
                <a:r>
                  <a:rPr lang="en-US" dirty="0"/>
                  <a:t>Standard IL: training data is a set of observation-action pairs </a:t>
                </a:r>
                <a14:m>
                  <m:oMath xmlns:m="http://schemas.openxmlformats.org/officeDocument/2006/math">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a:t> generated by expert. We train a function (DNN) to mimic expert actions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endParaRPr lang="en-US" dirty="0"/>
              </a:p>
              <a:p>
                <a:pPr lvl="1">
                  <a:buFont typeface="Arial" panose="020B0604020202020204" pitchFamily="34" charset="0"/>
                  <a:buChar char="•"/>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a14:m>
                <a:r>
                  <a:rPr lang="en-US" dirty="0"/>
                  <a:t> (Note different notations: 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is the same as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we saw before, e.g., video captured by front camera.)</a:t>
                </a:r>
              </a:p>
              <a:p>
                <a:pPr lvl="1">
                  <a:buFont typeface="Arial" panose="020B0604020202020204" pitchFamily="34" charset="0"/>
                  <a:buChar char="•"/>
                </a:pPr>
                <a:r>
                  <a:rPr lang="en-US" dirty="0"/>
                  <a:t>An implicit assumption of this formulation is that the expert’s actions are fully explained by the observations; that is, there exists a function </a:t>
                </a:r>
                <a14:m>
                  <m:oMath xmlns:m="http://schemas.openxmlformats.org/officeDocument/2006/math">
                    <m:r>
                      <a:rPr lang="en-US" i="1" dirty="0" smtClean="0">
                        <a:latin typeface="Cambria Math" panose="02040503050406030204" pitchFamily="18" charset="0"/>
                      </a:rPr>
                      <m:t>𝐸</m:t>
                    </m:r>
                  </m:oMath>
                </a14:m>
                <a:r>
                  <a:rPr lang="en-US" dirty="0"/>
                  <a:t> that maps observations to the expert’s actions: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a:buFont typeface="Arial" panose="020B0604020202020204" pitchFamily="34" charset="0"/>
                  <a:buChar char="•"/>
                </a:pPr>
                <a:r>
                  <a:rPr lang="en-US" dirty="0"/>
                  <a:t>IL works well if this assumption holds, e.g., for lane following. However, in more complex scenarios the assumption breaks down. Consider a driver approaching an intersection. His subsequent actions are not explained by his observations, but are additionally affected by his intention (do I want to turn left, go straight or turn right?). The same observations could lead to different actions, depending on this intention.</a:t>
                </a:r>
              </a:p>
            </p:txBody>
          </p:sp>
        </mc:Choice>
        <mc:Fallback xmlns="">
          <p:sp>
            <p:nvSpPr>
              <p:cNvPr id="3" name="Content Placeholder 2">
                <a:extLst>
                  <a:ext uri="{FF2B5EF4-FFF2-40B4-BE49-F238E27FC236}">
                    <a16:creationId xmlns:a16="http://schemas.microsoft.com/office/drawing/2014/main" id="{8C4A9F6A-BB74-4B0C-8763-84E8B43847C8}"/>
                  </a:ext>
                </a:extLst>
              </p:cNvPr>
              <p:cNvSpPr>
                <a:spLocks noGrp="1" noRot="1" noChangeAspect="1" noMove="1" noResize="1" noEditPoints="1" noAdjustHandles="1" noChangeArrowheads="1" noChangeShapeType="1" noTextEdit="1"/>
              </p:cNvSpPr>
              <p:nvPr>
                <p:ph idx="1"/>
              </p:nvPr>
            </p:nvSpPr>
            <p:spPr>
              <a:xfrm>
                <a:off x="457200" y="1219200"/>
                <a:ext cx="8229600" cy="5791200"/>
              </a:xfrm>
              <a:blipFill>
                <a:blip r:embed="rId3"/>
                <a:stretch>
                  <a:fillRect l="-815" t="-1789" r="-66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6D023EA-BE5A-40AA-BED5-FB277F70D1B7}"/>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4005608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4F72-0441-4B1D-B033-5B6847CDD1EF}"/>
              </a:ext>
            </a:extLst>
          </p:cNvPr>
          <p:cNvSpPr>
            <a:spLocks noGrp="1"/>
          </p:cNvSpPr>
          <p:nvPr>
            <p:ph type="title"/>
          </p:nvPr>
        </p:nvSpPr>
        <p:spPr/>
        <p:txBody>
          <a:bodyPr/>
          <a:lstStyle/>
          <a:p>
            <a:r>
              <a:rPr lang="en-US" dirty="0"/>
              <a:t>Command Conditional IL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1B75A3-2D0E-41A9-836B-078B102C5597}"/>
                  </a:ext>
                </a:extLst>
              </p:cNvPr>
              <p:cNvSpPr>
                <a:spLocks noGrp="1"/>
              </p:cNvSpPr>
              <p:nvPr>
                <p:ph idx="1"/>
              </p:nvPr>
            </p:nvSpPr>
            <p:spPr>
              <a:xfrm>
                <a:off x="457199" y="1064348"/>
                <a:ext cx="8229600" cy="3352800"/>
              </a:xfrm>
            </p:spPr>
            <p:txBody>
              <a:bodyPr>
                <a:normAutofit fontScale="55000" lnSpcReduction="20000"/>
              </a:bodyPr>
              <a:lstStyle/>
              <a:p>
                <a:pPr>
                  <a:buFont typeface="Arial" panose="020B0604020202020204" pitchFamily="34" charset="0"/>
                  <a:buChar char="•"/>
                </a:pPr>
                <a:r>
                  <a:rPr lang="en-US" sz="3300" dirty="0"/>
                  <a:t>At training time, command </a:t>
                </a:r>
                <a14:m>
                  <m:oMath xmlns:m="http://schemas.openxmlformats.org/officeDocument/2006/math">
                    <m:r>
                      <a:rPr lang="en-US" sz="3600" i="1" dirty="0">
                        <a:latin typeface="Cambria Math" panose="02040503050406030204" pitchFamily="18" charset="0"/>
                      </a:rPr>
                      <m:t>𝑐</m:t>
                    </m:r>
                  </m:oMath>
                </a14:m>
                <a:r>
                  <a:rPr lang="en-US" sz="3300" dirty="0"/>
                  <a:t> is provide by expert,</a:t>
                </a:r>
                <a:r>
                  <a:rPr lang="en-US" dirty="0"/>
                  <a:t> e. g., go (left, straight, right) a few seconds before reaching next intersection.</a:t>
                </a:r>
                <a:endParaRPr lang="en-US" sz="3300" dirty="0"/>
              </a:p>
              <a:p>
                <a:pPr lvl="1">
                  <a:buFont typeface="Arial" panose="020B0604020202020204" pitchFamily="34" charset="0"/>
                  <a:buChar char="•"/>
                </a:pPr>
                <a:r>
                  <a:rPr lang="en-US" sz="2900" dirty="0"/>
                  <a:t>e.g., human drivers already use turn signals to communicate their intention when approaching intersections; these turn signals can be used as commands. </a:t>
                </a:r>
              </a:p>
              <a:p>
                <a:pPr lvl="1">
                  <a:buFont typeface="Arial" panose="020B0604020202020204" pitchFamily="34" charset="0"/>
                  <a:buChar char="•"/>
                </a:pPr>
                <a:r>
                  <a:rPr lang="en-US" dirty="0"/>
                  <a:t>The training dataset becomes </a:t>
                </a:r>
                <a14:m>
                  <m:oMath xmlns:m="http://schemas.openxmlformats.org/officeDocument/2006/math">
                    <m:r>
                      <a:rPr lang="en-US" i="1">
                        <a:latin typeface="Cambria Math" panose="02040503050406030204" pitchFamily="18" charset="0"/>
                      </a:rPr>
                      <m:t>𝐷</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Command-conditional IL objective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e>
                        </m:nary>
                      </m:e>
                    </m:func>
                  </m:oMath>
                </a14:m>
                <a:endParaRPr lang="en-SE" dirty="0"/>
              </a:p>
              <a:p>
                <a:pPr>
                  <a:buFont typeface="Arial" panose="020B0604020202020204" pitchFamily="34" charset="0"/>
                  <a:buChar char="•"/>
                </a:pPr>
                <a:r>
                  <a:rPr lang="en-US" dirty="0"/>
                  <a:t>At test time, commands can come from a human user (passenger), or a high-level planning module (with A*, Dijkstra…). They affect behavior of the controller in two possible architectures.</a:t>
                </a:r>
              </a:p>
              <a:p>
                <a:pPr lvl="1">
                  <a:buFont typeface="Arial" panose="020B0604020202020204" pitchFamily="34" charset="0"/>
                  <a:buChar char="•"/>
                </a:pPr>
                <a:r>
                  <a:rPr lang="en-US" dirty="0"/>
                  <a:t>(My comment: shouldn’t the high-level planner always be present in any AD system?)</a:t>
                </a:r>
              </a:p>
              <a:p>
                <a:r>
                  <a:rPr lang="en-US" dirty="0"/>
                  <a:t>ICRA 2018 Spotlight Video</a:t>
                </a:r>
                <a:endParaRPr lang="en-US" dirty="0">
                  <a:hlinkClick r:id="rId3"/>
                </a:endParaRPr>
              </a:p>
              <a:p>
                <a:pPr lvl="1"/>
                <a:r>
                  <a:rPr lang="en-US" dirty="0">
                    <a:hlinkClick r:id="rId3"/>
                  </a:rPr>
                  <a:t>https://www.youtube.com/watch?v=GNVHds_mvlg</a:t>
                </a:r>
                <a:endParaRPr lang="en-SE" dirty="0"/>
              </a:p>
            </p:txBody>
          </p:sp>
        </mc:Choice>
        <mc:Fallback xmlns="">
          <p:sp>
            <p:nvSpPr>
              <p:cNvPr id="3" name="Content Placeholder 2">
                <a:extLst>
                  <a:ext uri="{FF2B5EF4-FFF2-40B4-BE49-F238E27FC236}">
                    <a16:creationId xmlns:a16="http://schemas.microsoft.com/office/drawing/2014/main" id="{971B75A3-2D0E-41A9-836B-078B102C5597}"/>
                  </a:ext>
                </a:extLst>
              </p:cNvPr>
              <p:cNvSpPr>
                <a:spLocks noGrp="1" noRot="1" noChangeAspect="1" noMove="1" noResize="1" noEditPoints="1" noAdjustHandles="1" noChangeArrowheads="1" noChangeShapeType="1" noTextEdit="1"/>
              </p:cNvSpPr>
              <p:nvPr>
                <p:ph idx="1"/>
              </p:nvPr>
            </p:nvSpPr>
            <p:spPr>
              <a:xfrm>
                <a:off x="457199" y="1064348"/>
                <a:ext cx="8229600" cy="3352800"/>
              </a:xfrm>
              <a:blipFill>
                <a:blip r:embed="rId4"/>
                <a:stretch>
                  <a:fillRect l="-444" t="-2182" r="-44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BD15C5A-29E8-4D0D-B605-F1E66A069F34}"/>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pic>
        <p:nvPicPr>
          <p:cNvPr id="5" name="Picture 4">
            <a:extLst>
              <a:ext uri="{FF2B5EF4-FFF2-40B4-BE49-F238E27FC236}">
                <a16:creationId xmlns:a16="http://schemas.microsoft.com/office/drawing/2014/main" id="{226FABE5-C15A-40F2-BDAC-6E441F0AECC1}"/>
              </a:ext>
            </a:extLst>
          </p:cNvPr>
          <p:cNvPicPr>
            <a:picLocks noChangeAspect="1"/>
          </p:cNvPicPr>
          <p:nvPr/>
        </p:nvPicPr>
        <p:blipFill>
          <a:blip r:embed="rId5"/>
          <a:stretch>
            <a:fillRect/>
          </a:stretch>
        </p:blipFill>
        <p:spPr>
          <a:xfrm>
            <a:off x="1565044" y="4253530"/>
            <a:ext cx="6013911" cy="2362200"/>
          </a:xfrm>
          <a:prstGeom prst="rect">
            <a:avLst/>
          </a:prstGeom>
        </p:spPr>
      </p:pic>
      <p:sp>
        <p:nvSpPr>
          <p:cNvPr id="6" name="Rectangle 5">
            <a:extLst>
              <a:ext uri="{FF2B5EF4-FFF2-40B4-BE49-F238E27FC236}">
                <a16:creationId xmlns:a16="http://schemas.microsoft.com/office/drawing/2014/main" id="{544D36AB-3CC9-4CAE-8F93-B9F810BB525B}"/>
              </a:ext>
            </a:extLst>
          </p:cNvPr>
          <p:cNvSpPr/>
          <p:nvPr/>
        </p:nvSpPr>
        <p:spPr bwMode="auto">
          <a:xfrm>
            <a:off x="2895600" y="4253530"/>
            <a:ext cx="914400" cy="47087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377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099D-BCA0-4513-9C7D-55F63A7011B0}"/>
              </a:ext>
            </a:extLst>
          </p:cNvPr>
          <p:cNvSpPr>
            <a:spLocks noGrp="1"/>
          </p:cNvSpPr>
          <p:nvPr>
            <p:ph type="title"/>
          </p:nvPr>
        </p:nvSpPr>
        <p:spPr/>
        <p:txBody>
          <a:bodyPr/>
          <a:lstStyle/>
          <a:p>
            <a:r>
              <a:rPr lang="en-US" dirty="0"/>
              <a:t>Two Architectures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3BC58-D7C6-46BC-8FC1-2E4D3773A1BF}"/>
                  </a:ext>
                </a:extLst>
              </p:cNvPr>
              <p:cNvSpPr>
                <a:spLocks noGrp="1"/>
              </p:cNvSpPr>
              <p:nvPr>
                <p:ph idx="1"/>
              </p:nvPr>
            </p:nvSpPr>
            <p:spPr>
              <a:xfrm>
                <a:off x="457200" y="1143000"/>
                <a:ext cx="8229600" cy="2438400"/>
              </a:xfrm>
            </p:spPr>
            <p:txBody>
              <a:bodyPr>
                <a:normAutofit fontScale="55000" lnSpcReduction="20000"/>
              </a:bodyPr>
              <a:lstStyle/>
              <a:p>
                <a:r>
                  <a:rPr lang="en-US" dirty="0"/>
                  <a:t>Each observation </a:t>
                </a:r>
                <a14:m>
                  <m:oMath xmlns:m="http://schemas.openxmlformats.org/officeDocument/2006/math">
                    <m:r>
                      <a:rPr lang="en-US" b="0" i="1" dirty="0" smtClean="0">
                        <a:latin typeface="Cambria Math" panose="02040503050406030204" pitchFamily="18" charset="0"/>
                      </a:rPr>
                      <m:t>𝑜</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𝑚</m:t>
                        </m:r>
                      </m:e>
                    </m:d>
                  </m:oMath>
                </a14:m>
                <a:r>
                  <a:rPr lang="en-US" dirty="0"/>
                  <a:t> comprises </a:t>
                </a:r>
              </a:p>
              <a:p>
                <a:pPr lvl="1"/>
                <a:r>
                  <a:rPr lang="en-US" dirty="0"/>
                  <a:t>Front camera image </a:t>
                </a:r>
                <a14:m>
                  <m:oMath xmlns:m="http://schemas.openxmlformats.org/officeDocument/2006/math">
                    <m:r>
                      <a:rPr lang="en-US" i="1" dirty="0" smtClean="0">
                        <a:latin typeface="Cambria Math" panose="02040503050406030204" pitchFamily="18" charset="0"/>
                      </a:rPr>
                      <m:t>𝑖</m:t>
                    </m:r>
                  </m:oMath>
                </a14:m>
                <a:r>
                  <a:rPr lang="en-US" dirty="0"/>
                  <a:t> </a:t>
                </a:r>
              </a:p>
              <a:p>
                <a:pPr lvl="1"/>
                <a:r>
                  <a:rPr lang="en-US" dirty="0"/>
                  <a:t>and a low-dimensional vector </a:t>
                </a:r>
                <a14:m>
                  <m:oMath xmlns:m="http://schemas.openxmlformats.org/officeDocument/2006/math">
                    <m:r>
                      <a:rPr lang="en-US" i="1" dirty="0" smtClean="0">
                        <a:latin typeface="Cambria Math" panose="02040503050406030204" pitchFamily="18" charset="0"/>
                      </a:rPr>
                      <m:t>𝑚</m:t>
                    </m:r>
                  </m:oMath>
                </a14:m>
                <a:r>
                  <a:rPr lang="en-US" dirty="0"/>
                  <a:t> (e.g., car speed)</a:t>
                </a:r>
              </a:p>
              <a:p>
                <a:r>
                  <a:rPr lang="en-US" dirty="0"/>
                  <a:t>Action </a:t>
                </a:r>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𝑠</m:t>
                        </m:r>
                        <m:r>
                          <a:rPr lang="en-US" i="1" dirty="0">
                            <a:latin typeface="Cambria Math" panose="02040503050406030204" pitchFamily="18" charset="0"/>
                          </a:rPr>
                          <m:t>,</m:t>
                        </m:r>
                        <m:r>
                          <a:rPr lang="en-US" b="0" i="1" dirty="0" smtClean="0">
                            <a:latin typeface="Cambria Math" panose="02040503050406030204" pitchFamily="18" charset="0"/>
                          </a:rPr>
                          <m:t>𝑎</m:t>
                        </m:r>
                      </m:e>
                    </m:d>
                  </m:oMath>
                </a14:m>
                <a:r>
                  <a:rPr lang="en-US" dirty="0"/>
                  <a:t> (steering angle and acceleration)</a:t>
                </a:r>
              </a:p>
              <a:p>
                <a:r>
                  <a:rPr lang="en-US" dirty="0"/>
                  <a:t>Loss function for each sample: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𝑔𝑡</m:t>
                            </m:r>
                          </m:sub>
                        </m:sSub>
                      </m:e>
                    </m:d>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𝑠</m:t>
                            </m:r>
                            <m:r>
                              <a:rPr lang="en-US" i="1" dirty="0">
                                <a:latin typeface="Cambria Math" panose="02040503050406030204" pitchFamily="18" charset="0"/>
                              </a:rPr>
                              <m:t>,</m:t>
                            </m:r>
                            <m:r>
                              <a:rPr lang="en-US" i="1" dirty="0">
                                <a:latin typeface="Cambria Math" panose="02040503050406030204" pitchFamily="18" charset="0"/>
                              </a:rPr>
                              <m:t>𝑎</m:t>
                            </m:r>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𝑔𝑡</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𝑔𝑡</m:t>
                                </m:r>
                              </m:sub>
                            </m:sSub>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𝑎</m:t>
                            </m:r>
                            <m:r>
                              <a:rPr lang="en-US" i="1">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r>
                      <a:rPr lang="en-US" b="0" i="1" dirty="0" smtClean="0">
                        <a:latin typeface="Cambria Math" panose="02040503050406030204" pitchFamily="18" charset="0"/>
                      </a:rPr>
                      <m:t>𝑔𝑡</m:t>
                    </m:r>
                  </m:oMath>
                </a14:m>
                <a:r>
                  <a:rPr lang="en-US" dirty="0"/>
                  <a:t> is ground truth from expert demo)</a:t>
                </a:r>
              </a:p>
              <a:p>
                <a:r>
                  <a:rPr lang="en-US" dirty="0"/>
                  <a:t>Left: Command </a:t>
                </a:r>
                <a14:m>
                  <m:oMath xmlns:m="http://schemas.openxmlformats.org/officeDocument/2006/math">
                    <m:r>
                      <a:rPr lang="en-US" i="1" dirty="0" smtClean="0">
                        <a:latin typeface="Cambria Math" panose="02040503050406030204" pitchFamily="18" charset="0"/>
                      </a:rPr>
                      <m:t>𝑐</m:t>
                    </m:r>
                  </m:oMath>
                </a14:m>
                <a:r>
                  <a:rPr lang="en-US" dirty="0"/>
                  <a:t> is one of the inputs.</a:t>
                </a:r>
              </a:p>
              <a:p>
                <a:r>
                  <a:rPr lang="en-US" dirty="0"/>
                  <a:t>Right: Command </a:t>
                </a:r>
                <a14:m>
                  <m:oMath xmlns:m="http://schemas.openxmlformats.org/officeDocument/2006/math">
                    <m:r>
                      <a:rPr lang="en-US" i="1" dirty="0">
                        <a:latin typeface="Cambria Math" panose="02040503050406030204" pitchFamily="18" charset="0"/>
                      </a:rPr>
                      <m:t>𝑐</m:t>
                    </m:r>
                  </m:oMath>
                </a14:m>
                <a:r>
                  <a:rPr lang="en-US" dirty="0"/>
                  <a:t> acts as a switch.</a:t>
                </a:r>
              </a:p>
            </p:txBody>
          </p:sp>
        </mc:Choice>
        <mc:Fallback xmlns="">
          <p:sp>
            <p:nvSpPr>
              <p:cNvPr id="3" name="Content Placeholder 2">
                <a:extLst>
                  <a:ext uri="{FF2B5EF4-FFF2-40B4-BE49-F238E27FC236}">
                    <a16:creationId xmlns:a16="http://schemas.microsoft.com/office/drawing/2014/main" id="{2983BC58-D7C6-46BC-8FC1-2E4D3773A1BF}"/>
                  </a:ext>
                </a:extLst>
              </p:cNvPr>
              <p:cNvSpPr>
                <a:spLocks noGrp="1" noRot="1" noChangeAspect="1" noMove="1" noResize="1" noEditPoints="1" noAdjustHandles="1" noChangeArrowheads="1" noChangeShapeType="1" noTextEdit="1"/>
              </p:cNvSpPr>
              <p:nvPr>
                <p:ph idx="1"/>
              </p:nvPr>
            </p:nvSpPr>
            <p:spPr>
              <a:xfrm>
                <a:off x="457200" y="1143000"/>
                <a:ext cx="8229600" cy="2438400"/>
              </a:xfrm>
              <a:blipFill>
                <a:blip r:embed="rId3"/>
                <a:stretch>
                  <a:fillRect l="-444" t="-375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B4127BD-58A6-4F90-B20C-0E754D54F816}"/>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5" name="Picture 4">
            <a:extLst>
              <a:ext uri="{FF2B5EF4-FFF2-40B4-BE49-F238E27FC236}">
                <a16:creationId xmlns:a16="http://schemas.microsoft.com/office/drawing/2014/main" id="{DC60ED2C-EB16-487C-B05E-05C9E217D66C}"/>
              </a:ext>
            </a:extLst>
          </p:cNvPr>
          <p:cNvPicPr>
            <a:picLocks noChangeAspect="1"/>
          </p:cNvPicPr>
          <p:nvPr/>
        </p:nvPicPr>
        <p:blipFill>
          <a:blip r:embed="rId4"/>
          <a:stretch>
            <a:fillRect/>
          </a:stretch>
        </p:blipFill>
        <p:spPr>
          <a:xfrm>
            <a:off x="0" y="3604761"/>
            <a:ext cx="9144000" cy="2745791"/>
          </a:xfrm>
          <a:prstGeom prst="rect">
            <a:avLst/>
          </a:prstGeom>
        </p:spPr>
      </p:pic>
      <p:sp>
        <p:nvSpPr>
          <p:cNvPr id="8" name="TextBox 7">
            <a:extLst>
              <a:ext uri="{FF2B5EF4-FFF2-40B4-BE49-F238E27FC236}">
                <a16:creationId xmlns:a16="http://schemas.microsoft.com/office/drawing/2014/main" id="{CC8A8FAD-CB1E-4192-BA0D-D4F4D4DA1028}"/>
              </a:ext>
            </a:extLst>
          </p:cNvPr>
          <p:cNvSpPr txBox="1"/>
          <p:nvPr/>
        </p:nvSpPr>
        <p:spPr>
          <a:xfrm>
            <a:off x="1447800" y="3301810"/>
            <a:ext cx="684803" cy="369332"/>
          </a:xfrm>
          <a:prstGeom prst="rect">
            <a:avLst/>
          </a:prstGeom>
          <a:noFill/>
        </p:spPr>
        <p:txBody>
          <a:bodyPr wrap="none" rtlCol="0">
            <a:spAutoFit/>
          </a:bodyPr>
          <a:lstStyle/>
          <a:p>
            <a:r>
              <a:rPr lang="en-US" dirty="0"/>
              <a:t>CNN</a:t>
            </a:r>
            <a:endParaRPr lang="en-SE" dirty="0"/>
          </a:p>
        </p:txBody>
      </p:sp>
      <p:sp>
        <p:nvSpPr>
          <p:cNvPr id="9" name="TextBox 8">
            <a:extLst>
              <a:ext uri="{FF2B5EF4-FFF2-40B4-BE49-F238E27FC236}">
                <a16:creationId xmlns:a16="http://schemas.microsoft.com/office/drawing/2014/main" id="{809D939B-9BF1-448D-B029-C41ED89414A4}"/>
              </a:ext>
            </a:extLst>
          </p:cNvPr>
          <p:cNvSpPr txBox="1"/>
          <p:nvPr/>
        </p:nvSpPr>
        <p:spPr>
          <a:xfrm>
            <a:off x="2548994" y="3412123"/>
            <a:ext cx="3089307" cy="338554"/>
          </a:xfrm>
          <a:prstGeom prst="rect">
            <a:avLst/>
          </a:prstGeom>
          <a:noFill/>
        </p:spPr>
        <p:txBody>
          <a:bodyPr wrap="none" rtlCol="0">
            <a:spAutoFit/>
          </a:bodyPr>
          <a:lstStyle/>
          <a:p>
            <a:r>
              <a:rPr lang="en-US" sz="1600" dirty="0"/>
              <a:t>FCN (Fully Connected Network)</a:t>
            </a:r>
            <a:endParaRPr lang="en-SE" sz="1600" dirty="0"/>
          </a:p>
        </p:txBody>
      </p:sp>
      <p:cxnSp>
        <p:nvCxnSpPr>
          <p:cNvPr id="11" name="Straight Arrow Connector 10">
            <a:extLst>
              <a:ext uri="{FF2B5EF4-FFF2-40B4-BE49-F238E27FC236}">
                <a16:creationId xmlns:a16="http://schemas.microsoft.com/office/drawing/2014/main" id="{BF968836-10E8-462C-92ED-C43C4FBF0659}"/>
              </a:ext>
            </a:extLst>
          </p:cNvPr>
          <p:cNvCxnSpPr/>
          <p:nvPr/>
        </p:nvCxnSpPr>
        <p:spPr bwMode="auto">
          <a:xfrm flipH="1">
            <a:off x="2894603" y="3671142"/>
            <a:ext cx="457200" cy="516523"/>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59201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E86B-898A-410E-A4E3-FCACA2337B56}"/>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DC590FB5-8E88-4D56-A8AE-68AC6EED583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FEB31F5-5038-471C-884F-A2CD7CAABCAA}"/>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pic>
        <p:nvPicPr>
          <p:cNvPr id="5" name="Picture 4">
            <a:extLst>
              <a:ext uri="{FF2B5EF4-FFF2-40B4-BE49-F238E27FC236}">
                <a16:creationId xmlns:a16="http://schemas.microsoft.com/office/drawing/2014/main" id="{20B77A2D-BDB8-4129-8A7D-266A7C3ACC00}"/>
              </a:ext>
            </a:extLst>
          </p:cNvPr>
          <p:cNvPicPr>
            <a:picLocks noChangeAspect="1"/>
          </p:cNvPicPr>
          <p:nvPr/>
        </p:nvPicPr>
        <p:blipFill>
          <a:blip r:embed="rId2"/>
          <a:stretch>
            <a:fillRect/>
          </a:stretch>
        </p:blipFill>
        <p:spPr>
          <a:xfrm>
            <a:off x="1676400" y="1142999"/>
            <a:ext cx="5562600" cy="5669367"/>
          </a:xfrm>
          <a:prstGeom prst="rect">
            <a:avLst/>
          </a:prstGeom>
        </p:spPr>
      </p:pic>
    </p:spTree>
    <p:extLst>
      <p:ext uri="{BB962C8B-B14F-4D97-AF65-F5344CB8AC3E}">
        <p14:creationId xmlns:p14="http://schemas.microsoft.com/office/powerpoint/2010/main" val="3133620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1847-6546-412F-91F4-05E99A00240D}"/>
              </a:ext>
            </a:extLst>
          </p:cNvPr>
          <p:cNvSpPr>
            <a:spLocks noGrp="1"/>
          </p:cNvSpPr>
          <p:nvPr>
            <p:ph type="title"/>
          </p:nvPr>
        </p:nvSpPr>
        <p:spPr/>
        <p:txBody>
          <a:bodyPr/>
          <a:lstStyle/>
          <a:p>
            <a:r>
              <a:rPr lang="en-US" dirty="0"/>
              <a:t>Comparisons</a:t>
            </a:r>
            <a:endParaRPr lang="en-SE" dirty="0"/>
          </a:p>
        </p:txBody>
      </p:sp>
      <p:sp>
        <p:nvSpPr>
          <p:cNvPr id="3" name="Content Placeholder 2">
            <a:extLst>
              <a:ext uri="{FF2B5EF4-FFF2-40B4-BE49-F238E27FC236}">
                <a16:creationId xmlns:a16="http://schemas.microsoft.com/office/drawing/2014/main" id="{78FC6D8C-85E4-4FBD-B490-EF786D239B4A}"/>
              </a:ext>
            </a:extLst>
          </p:cNvPr>
          <p:cNvSpPr>
            <a:spLocks noGrp="1"/>
          </p:cNvSpPr>
          <p:nvPr>
            <p:ph idx="1"/>
          </p:nvPr>
        </p:nvSpPr>
        <p:spPr>
          <a:xfrm>
            <a:off x="457200" y="1295400"/>
            <a:ext cx="8229600" cy="5562600"/>
          </a:xfrm>
        </p:spPr>
        <p:txBody>
          <a:bodyPr>
            <a:normAutofit fontScale="62500" lnSpcReduction="20000"/>
          </a:bodyPr>
          <a:lstStyle/>
          <a:p>
            <a:r>
              <a:rPr lang="en-US" dirty="0"/>
              <a:t>View representation:</a:t>
            </a:r>
          </a:p>
          <a:p>
            <a:pPr lvl="1"/>
            <a:r>
              <a:rPr lang="en-US" dirty="0" err="1"/>
              <a:t>PilotNet</a:t>
            </a:r>
            <a:r>
              <a:rPr lang="en-US" dirty="0"/>
              <a:t> and CIL [Codevilla18] use front camera view</a:t>
            </a:r>
          </a:p>
          <a:p>
            <a:pPr lvl="1"/>
            <a:r>
              <a:rPr lang="en-US" dirty="0" err="1"/>
              <a:t>ChauffeurNet</a:t>
            </a:r>
            <a:r>
              <a:rPr lang="en-US" dirty="0"/>
              <a:t> and IL with Safety [Chen19] use bird-view representation, which helps simplify the visual information while maintaining useful information for driving.</a:t>
            </a:r>
          </a:p>
          <a:p>
            <a:r>
              <a:rPr lang="en-US" dirty="0"/>
              <a:t>Where DNN is used:</a:t>
            </a:r>
          </a:p>
          <a:p>
            <a:pPr lvl="1"/>
            <a:r>
              <a:rPr lang="en-US" dirty="0" err="1"/>
              <a:t>PilotNet</a:t>
            </a:r>
            <a:r>
              <a:rPr lang="en-US" dirty="0"/>
              <a:t> and CIL are end-to-end.</a:t>
            </a:r>
          </a:p>
          <a:p>
            <a:pPr lvl="1"/>
            <a:r>
              <a:rPr lang="en-US" dirty="0" err="1"/>
              <a:t>ChauffeurNet</a:t>
            </a:r>
            <a:r>
              <a:rPr lang="en-US" dirty="0"/>
              <a:t> and IL with Safety are mid-to-mid (DNN used for behavior prediction and planning to generate trajectory). </a:t>
            </a:r>
          </a:p>
          <a:p>
            <a:r>
              <a:rPr lang="en-US" dirty="0"/>
              <a:t>DNN Architecture</a:t>
            </a:r>
          </a:p>
          <a:p>
            <a:pPr lvl="1"/>
            <a:r>
              <a:rPr lang="en-US" dirty="0" err="1"/>
              <a:t>PilotNet</a:t>
            </a:r>
            <a:r>
              <a:rPr lang="en-US" dirty="0"/>
              <a:t>, CIL and IL with Safety use CNN, input is current video frame only, with no history info.</a:t>
            </a:r>
          </a:p>
          <a:p>
            <a:pPr lvl="2"/>
            <a:r>
              <a:rPr lang="en-US" dirty="0"/>
              <a:t>I find it strange, as you can input a past history of N frames to capture recent history.</a:t>
            </a:r>
          </a:p>
          <a:p>
            <a:pPr lvl="1"/>
            <a:r>
              <a:rPr lang="en-US" dirty="0" err="1"/>
              <a:t>ChauffeurNet</a:t>
            </a:r>
            <a:r>
              <a:rPr lang="en-US" dirty="0"/>
              <a:t> uses Convolutional RNN with an explicit memory, taking into account recent history.</a:t>
            </a:r>
          </a:p>
          <a:p>
            <a:r>
              <a:rPr lang="en-US" dirty="0"/>
              <a:t>CIL : adds a condition variable to help with the decision process at intersections.</a:t>
            </a:r>
          </a:p>
          <a:p>
            <a:r>
              <a:rPr lang="en-US" dirty="0"/>
              <a:t>IL with Safety has a safety controller that limits final control command to safe set.</a:t>
            </a:r>
          </a:p>
          <a:p>
            <a:pPr lvl="1"/>
            <a:endParaRPr lang="en-SE" dirty="0"/>
          </a:p>
        </p:txBody>
      </p:sp>
      <p:sp>
        <p:nvSpPr>
          <p:cNvPr id="4" name="Slide Number Placeholder 3">
            <a:extLst>
              <a:ext uri="{FF2B5EF4-FFF2-40B4-BE49-F238E27FC236}">
                <a16:creationId xmlns:a16="http://schemas.microsoft.com/office/drawing/2014/main" id="{72205A1A-C3E0-4C79-A6FB-25B4C764BA14}"/>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spTree>
    <p:extLst>
      <p:ext uri="{BB962C8B-B14F-4D97-AF65-F5344CB8AC3E}">
        <p14:creationId xmlns:p14="http://schemas.microsoft.com/office/powerpoint/2010/main" val="2969968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08151-AB67-4323-94B6-D43EE9B96605}"/>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5" name="Picture 4">
            <a:extLst>
              <a:ext uri="{FF2B5EF4-FFF2-40B4-BE49-F238E27FC236}">
                <a16:creationId xmlns:a16="http://schemas.microsoft.com/office/drawing/2014/main" id="{08189641-7012-4E3E-81DC-FE1E55951637}"/>
              </a:ext>
            </a:extLst>
          </p:cNvPr>
          <p:cNvPicPr>
            <a:picLocks noChangeAspect="1"/>
          </p:cNvPicPr>
          <p:nvPr/>
        </p:nvPicPr>
        <p:blipFill>
          <a:blip r:embed="rId3"/>
          <a:stretch>
            <a:fillRect/>
          </a:stretch>
        </p:blipFill>
        <p:spPr>
          <a:xfrm>
            <a:off x="6654770" y="451805"/>
            <a:ext cx="2429214" cy="6306430"/>
          </a:xfrm>
          <a:prstGeom prst="rect">
            <a:avLst/>
          </a:prstGeom>
        </p:spPr>
      </p:pic>
      <p:pic>
        <p:nvPicPr>
          <p:cNvPr id="2050" name="Picture 2" descr="Examples of parameters on the track">
            <a:extLst>
              <a:ext uri="{FF2B5EF4-FFF2-40B4-BE49-F238E27FC236}">
                <a16:creationId xmlns:a16="http://schemas.microsoft.com/office/drawing/2014/main" id="{7398211A-2BE8-4B86-88C3-1594CF31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 y="3058480"/>
            <a:ext cx="6577344" cy="369975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018811A3-A01B-4E52-B547-3B518E1B795D}"/>
              </a:ext>
            </a:extLst>
          </p:cNvPr>
          <p:cNvSpPr>
            <a:spLocks noGrp="1"/>
          </p:cNvSpPr>
          <p:nvPr>
            <p:ph idx="1"/>
          </p:nvPr>
        </p:nvSpPr>
        <p:spPr/>
        <p:txBody>
          <a:bodyPr/>
          <a:lstStyle/>
          <a:p>
            <a:endParaRPr lang="en-SE"/>
          </a:p>
        </p:txBody>
      </p:sp>
      <p:sp>
        <p:nvSpPr>
          <p:cNvPr id="11" name="Title 1">
            <a:extLst>
              <a:ext uri="{FF2B5EF4-FFF2-40B4-BE49-F238E27FC236}">
                <a16:creationId xmlns:a16="http://schemas.microsoft.com/office/drawing/2014/main" id="{A9D2B866-2ED2-4CC1-9145-B3C23CDFEA53}"/>
              </a:ext>
            </a:extLst>
          </p:cNvPr>
          <p:cNvSpPr txBox="1">
            <a:spLocks/>
          </p:cNvSpPr>
          <p:nvPr/>
        </p:nvSpPr>
        <p:spPr bwMode="auto">
          <a:xfrm>
            <a:off x="457200" y="274637"/>
            <a:ext cx="6197570" cy="89152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kern="0" dirty="0"/>
              <a:t>Params for Writing Reward Function</a:t>
            </a:r>
            <a:endParaRPr lang="en-SE" kern="0" dirty="0"/>
          </a:p>
        </p:txBody>
      </p:sp>
    </p:spTree>
    <p:extLst>
      <p:ext uri="{BB962C8B-B14F-4D97-AF65-F5344CB8AC3E}">
        <p14:creationId xmlns:p14="http://schemas.microsoft.com/office/powerpoint/2010/main" val="178596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F6B5-D7B9-4D47-98BF-77E85B2B8EC1}"/>
              </a:ext>
            </a:extLst>
          </p:cNvPr>
          <p:cNvSpPr>
            <a:spLocks noGrp="1"/>
          </p:cNvSpPr>
          <p:nvPr>
            <p:ph type="title"/>
          </p:nvPr>
        </p:nvSpPr>
        <p:spPr/>
        <p:txBody>
          <a:bodyPr/>
          <a:lstStyle/>
          <a:p>
            <a:r>
              <a:rPr lang="en-US" dirty="0"/>
              <a:t>Example Reward Function</a:t>
            </a:r>
            <a:endParaRPr lang="en-SE" dirty="0"/>
          </a:p>
        </p:txBody>
      </p:sp>
      <p:sp>
        <p:nvSpPr>
          <p:cNvPr id="3" name="Content Placeholder 2">
            <a:extLst>
              <a:ext uri="{FF2B5EF4-FFF2-40B4-BE49-F238E27FC236}">
                <a16:creationId xmlns:a16="http://schemas.microsoft.com/office/drawing/2014/main" id="{1980CA95-493E-4BEA-AA8D-52AEF8942759}"/>
              </a:ext>
            </a:extLst>
          </p:cNvPr>
          <p:cNvSpPr>
            <a:spLocks noGrp="1"/>
          </p:cNvSpPr>
          <p:nvPr>
            <p:ph idx="1"/>
          </p:nvPr>
        </p:nvSpPr>
        <p:spPr>
          <a:xfrm>
            <a:off x="457200" y="1295400"/>
            <a:ext cx="8229600" cy="5479110"/>
          </a:xfrm>
        </p:spPr>
        <p:txBody>
          <a:bodyPr>
            <a:normAutofit fontScale="32500" lnSpcReduction="20000"/>
          </a:bodyPr>
          <a:lstStyle/>
          <a:p>
            <a:r>
              <a:rPr lang="en-US" dirty="0"/>
              <a:t>def </a:t>
            </a:r>
            <a:r>
              <a:rPr lang="en-US" dirty="0" err="1"/>
              <a:t>reward_function</a:t>
            </a:r>
            <a:r>
              <a:rPr lang="en-US" dirty="0"/>
              <a:t>(params):</a:t>
            </a:r>
          </a:p>
          <a:p>
            <a:r>
              <a:rPr lang="en-US" dirty="0"/>
              <a:t>    '''Example of penalize steering, which helps mitigate zig-zag behaviors'''</a:t>
            </a:r>
          </a:p>
          <a:p>
            <a:r>
              <a:rPr lang="en-US" dirty="0"/>
              <a:t>    # Read input parameters</a:t>
            </a:r>
          </a:p>
          <a:p>
            <a:r>
              <a:rPr lang="en-US" dirty="0"/>
              <a:t>    </a:t>
            </a:r>
            <a:r>
              <a:rPr lang="en-US" dirty="0" err="1"/>
              <a:t>distance_from_center</a:t>
            </a:r>
            <a:r>
              <a:rPr lang="en-US" dirty="0"/>
              <a:t> = params['</a:t>
            </a:r>
            <a:r>
              <a:rPr lang="en-US" dirty="0" err="1"/>
              <a:t>distance_from_center</a:t>
            </a:r>
            <a:r>
              <a:rPr lang="en-US" dirty="0"/>
              <a:t>']</a:t>
            </a:r>
          </a:p>
          <a:p>
            <a:r>
              <a:rPr lang="en-US" dirty="0"/>
              <a:t>    </a:t>
            </a:r>
            <a:r>
              <a:rPr lang="en-US" dirty="0" err="1"/>
              <a:t>track_width</a:t>
            </a:r>
            <a:r>
              <a:rPr lang="en-US" dirty="0"/>
              <a:t> = params['</a:t>
            </a:r>
            <a:r>
              <a:rPr lang="en-US" dirty="0" err="1"/>
              <a:t>track_width</a:t>
            </a:r>
            <a:r>
              <a:rPr lang="en-US" dirty="0"/>
              <a:t>']</a:t>
            </a:r>
          </a:p>
          <a:p>
            <a:r>
              <a:rPr lang="en-US" dirty="0"/>
              <a:t>    steering = abs(params['</a:t>
            </a:r>
            <a:r>
              <a:rPr lang="en-US" dirty="0" err="1"/>
              <a:t>steering_angle</a:t>
            </a:r>
            <a:r>
              <a:rPr lang="en-US" dirty="0"/>
              <a:t>']) # Only need the absolute steering angle</a:t>
            </a:r>
          </a:p>
          <a:p>
            <a:endParaRPr lang="en-US" dirty="0"/>
          </a:p>
          <a:p>
            <a:r>
              <a:rPr lang="en-US" dirty="0"/>
              <a:t>    # Calculate 3 markers that are at varying distances away from the center line</a:t>
            </a:r>
          </a:p>
          <a:p>
            <a:r>
              <a:rPr lang="en-US" dirty="0"/>
              <a:t>    marker_1 = 0.1 * </a:t>
            </a:r>
            <a:r>
              <a:rPr lang="en-US" dirty="0" err="1"/>
              <a:t>track_width</a:t>
            </a:r>
            <a:endParaRPr lang="en-US" dirty="0"/>
          </a:p>
          <a:p>
            <a:r>
              <a:rPr lang="en-US" dirty="0"/>
              <a:t>    marker_2 = 0.25 * </a:t>
            </a:r>
            <a:r>
              <a:rPr lang="en-US" dirty="0" err="1"/>
              <a:t>track_width</a:t>
            </a:r>
            <a:endParaRPr lang="en-US" dirty="0"/>
          </a:p>
          <a:p>
            <a:r>
              <a:rPr lang="en-US" dirty="0"/>
              <a:t>    marker_3 = 0.5 * </a:t>
            </a:r>
            <a:r>
              <a:rPr lang="en-US" dirty="0" err="1"/>
              <a:t>track_width</a:t>
            </a:r>
            <a:endParaRPr lang="en-US" dirty="0"/>
          </a:p>
          <a:p>
            <a:endParaRPr lang="en-US" dirty="0"/>
          </a:p>
          <a:p>
            <a:r>
              <a:rPr lang="en-US" dirty="0"/>
              <a:t>    # Give higher reward if the agent is closer to center line and vice versa</a:t>
            </a:r>
          </a:p>
          <a:p>
            <a:r>
              <a:rPr lang="en-US" dirty="0"/>
              <a:t>    if </a:t>
            </a:r>
            <a:r>
              <a:rPr lang="en-US" dirty="0" err="1"/>
              <a:t>distance_from_center</a:t>
            </a:r>
            <a:r>
              <a:rPr lang="en-US" dirty="0"/>
              <a:t> &lt;= marker_1:</a:t>
            </a:r>
          </a:p>
          <a:p>
            <a:r>
              <a:rPr lang="en-US" dirty="0"/>
              <a:t>        reward = 1</a:t>
            </a:r>
          </a:p>
          <a:p>
            <a:r>
              <a:rPr lang="en-US" dirty="0"/>
              <a:t>    </a:t>
            </a:r>
            <a:r>
              <a:rPr lang="en-US" dirty="0" err="1"/>
              <a:t>elif</a:t>
            </a:r>
            <a:r>
              <a:rPr lang="en-US" dirty="0"/>
              <a:t> </a:t>
            </a:r>
            <a:r>
              <a:rPr lang="en-US" dirty="0" err="1"/>
              <a:t>distance_from_center</a:t>
            </a:r>
            <a:r>
              <a:rPr lang="en-US" dirty="0"/>
              <a:t> &lt;= marker_2:</a:t>
            </a:r>
          </a:p>
          <a:p>
            <a:r>
              <a:rPr lang="en-US" dirty="0"/>
              <a:t>        reward = 0.5</a:t>
            </a:r>
          </a:p>
          <a:p>
            <a:r>
              <a:rPr lang="en-US" dirty="0"/>
              <a:t>    </a:t>
            </a:r>
            <a:r>
              <a:rPr lang="en-US" dirty="0" err="1"/>
              <a:t>elif</a:t>
            </a:r>
            <a:r>
              <a:rPr lang="en-US" dirty="0"/>
              <a:t> </a:t>
            </a:r>
            <a:r>
              <a:rPr lang="en-US" dirty="0" err="1"/>
              <a:t>distance_from_center</a:t>
            </a:r>
            <a:r>
              <a:rPr lang="en-US" dirty="0"/>
              <a:t> &lt;= marker_3:</a:t>
            </a:r>
          </a:p>
          <a:p>
            <a:r>
              <a:rPr lang="en-US" dirty="0"/>
              <a:t>        reward = 0.1</a:t>
            </a:r>
          </a:p>
          <a:p>
            <a:r>
              <a:rPr lang="en-US" dirty="0"/>
              <a:t>    else:</a:t>
            </a:r>
          </a:p>
          <a:p>
            <a:r>
              <a:rPr lang="en-US" dirty="0"/>
              <a:t>        reward = 1e-3  # likely crashed/ close to off track</a:t>
            </a:r>
          </a:p>
          <a:p>
            <a:endParaRPr lang="en-US" dirty="0"/>
          </a:p>
          <a:p>
            <a:r>
              <a:rPr lang="en-US" dirty="0"/>
              <a:t>    # Steering penalty threshold, change the number based on your action space setting</a:t>
            </a:r>
          </a:p>
          <a:p>
            <a:r>
              <a:rPr lang="en-US" dirty="0"/>
              <a:t>    ABS_STEERING_THRESHOLD = 15</a:t>
            </a:r>
          </a:p>
          <a:p>
            <a:endParaRPr lang="en-US" dirty="0"/>
          </a:p>
          <a:p>
            <a:r>
              <a:rPr lang="en-US" dirty="0"/>
              <a:t>    # Penalize reward if the agent is steering too much</a:t>
            </a:r>
          </a:p>
          <a:p>
            <a:r>
              <a:rPr lang="en-US" dirty="0"/>
              <a:t>    if steering &gt; ABS_STEERING_THRESHOLD:</a:t>
            </a:r>
          </a:p>
          <a:p>
            <a:r>
              <a:rPr lang="en-US" dirty="0"/>
              <a:t>        reward *= 0.8</a:t>
            </a:r>
          </a:p>
          <a:p>
            <a:endParaRPr lang="en-US" dirty="0"/>
          </a:p>
          <a:p>
            <a:r>
              <a:rPr lang="en-US" dirty="0"/>
              <a:t>    return float(reward)</a:t>
            </a:r>
            <a:endParaRPr lang="en-SE" dirty="0"/>
          </a:p>
        </p:txBody>
      </p:sp>
      <p:sp>
        <p:nvSpPr>
          <p:cNvPr id="4" name="Slide Number Placeholder 3">
            <a:extLst>
              <a:ext uri="{FF2B5EF4-FFF2-40B4-BE49-F238E27FC236}">
                <a16:creationId xmlns:a16="http://schemas.microsoft.com/office/drawing/2014/main" id="{7969D666-2383-426F-B69B-828F3F820A38}"/>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6" name="Content Placeholder 2">
            <a:extLst>
              <a:ext uri="{FF2B5EF4-FFF2-40B4-BE49-F238E27FC236}">
                <a16:creationId xmlns:a16="http://schemas.microsoft.com/office/drawing/2014/main" id="{7B4C38DA-C066-4F0D-B074-4FC2AF5E0154}"/>
              </a:ext>
            </a:extLst>
          </p:cNvPr>
          <p:cNvSpPr txBox="1">
            <a:spLocks/>
          </p:cNvSpPr>
          <p:nvPr/>
        </p:nvSpPr>
        <p:spPr bwMode="auto">
          <a:xfrm>
            <a:off x="190500" y="5943600"/>
            <a:ext cx="8763000" cy="7086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dirty="0"/>
              <a:t>A more realistic and complex reward function: </a:t>
            </a:r>
            <a:r>
              <a:rPr lang="en-US" sz="2000" kern="0" dirty="0">
                <a:hlinkClick r:id="rId2"/>
              </a:rPr>
              <a:t>https://www.middleware-solutions.fr/2019/08/14/an-introduction-to-aws-deepracer</a:t>
            </a:r>
            <a:endParaRPr lang="en-SE" sz="2000" kern="0" dirty="0"/>
          </a:p>
        </p:txBody>
      </p:sp>
    </p:spTree>
    <p:extLst>
      <p:ext uri="{BB962C8B-B14F-4D97-AF65-F5344CB8AC3E}">
        <p14:creationId xmlns:p14="http://schemas.microsoft.com/office/powerpoint/2010/main" val="3413268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8A84-A12B-4C9C-8868-9153F98B9870}"/>
              </a:ext>
            </a:extLst>
          </p:cNvPr>
          <p:cNvSpPr>
            <a:spLocks noGrp="1"/>
          </p:cNvSpPr>
          <p:nvPr>
            <p:ph type="title"/>
          </p:nvPr>
        </p:nvSpPr>
        <p:spPr/>
        <p:txBody>
          <a:bodyPr/>
          <a:lstStyle/>
          <a:p>
            <a:r>
              <a:rPr lang="en-US" dirty="0"/>
              <a:t>Imitation Learning (IL)</a:t>
            </a:r>
            <a:endParaRPr lang="en-SE" dirty="0"/>
          </a:p>
        </p:txBody>
      </p:sp>
      <p:sp>
        <p:nvSpPr>
          <p:cNvPr id="3" name="Content Placeholder 2">
            <a:extLst>
              <a:ext uri="{FF2B5EF4-FFF2-40B4-BE49-F238E27FC236}">
                <a16:creationId xmlns:a16="http://schemas.microsoft.com/office/drawing/2014/main" id="{FF58DDC2-0315-41CF-96D5-CC2E369282EC}"/>
              </a:ext>
            </a:extLst>
          </p:cNvPr>
          <p:cNvSpPr>
            <a:spLocks noGrp="1"/>
          </p:cNvSpPr>
          <p:nvPr>
            <p:ph idx="1"/>
          </p:nvPr>
        </p:nvSpPr>
        <p:spPr>
          <a:xfrm>
            <a:off x="457200" y="1295400"/>
            <a:ext cx="8229600" cy="5287962"/>
          </a:xfrm>
        </p:spPr>
        <p:txBody>
          <a:bodyPr>
            <a:normAutofit fontScale="85000" lnSpcReduction="20000"/>
          </a:bodyPr>
          <a:lstStyle/>
          <a:p>
            <a:r>
              <a:rPr lang="en-US" dirty="0"/>
              <a:t>IL is useful when it is easier for an expert to demonstrate the desired behavior, rather than to specify a reward function for RL to learn the policy.</a:t>
            </a:r>
          </a:p>
          <a:p>
            <a:pPr lvl="1"/>
            <a:r>
              <a:rPr lang="en-US" dirty="0"/>
              <a:t>e.g., for Automated Driving in a realistic environment, the reward function would be a huge complex function involving everything in the environment </a:t>
            </a:r>
          </a:p>
          <a:p>
            <a:pPr lvl="1"/>
            <a:r>
              <a:rPr lang="en-US" dirty="0"/>
              <a:t>Requires access to an expert, either offline (driving data logs) or online (query-on-demand)</a:t>
            </a:r>
          </a:p>
          <a:p>
            <a:pPr lvl="1"/>
            <a:r>
              <a:rPr lang="en-US" dirty="0"/>
              <a:t>Also called Learning from Demonstrations.</a:t>
            </a:r>
          </a:p>
          <a:p>
            <a:r>
              <a:rPr lang="en-US" dirty="0"/>
              <a:t>IL variants:</a:t>
            </a:r>
          </a:p>
          <a:p>
            <a:pPr lvl="1"/>
            <a:r>
              <a:rPr lang="en-US" dirty="0"/>
              <a:t>Learn to mimic the expert’s policy </a:t>
            </a:r>
          </a:p>
          <a:p>
            <a:pPr lvl="2"/>
            <a:r>
              <a:rPr lang="en-US" dirty="0"/>
              <a:t>Behavior Cloning</a:t>
            </a:r>
          </a:p>
          <a:p>
            <a:pPr lvl="2"/>
            <a:r>
              <a:rPr lang="en-US" dirty="0"/>
              <a:t>Direct Policy Learning</a:t>
            </a:r>
          </a:p>
          <a:p>
            <a:pPr lvl="1"/>
            <a:r>
              <a:rPr lang="en-US" dirty="0"/>
              <a:t>Learn the expert’s value function</a:t>
            </a:r>
          </a:p>
          <a:p>
            <a:pPr lvl="2"/>
            <a:r>
              <a:rPr lang="en-US" dirty="0"/>
              <a:t>Inverse Reinforced Learning</a:t>
            </a:r>
            <a:endParaRPr lang="en-SE" dirty="0"/>
          </a:p>
        </p:txBody>
      </p:sp>
      <p:sp>
        <p:nvSpPr>
          <p:cNvPr id="4" name="Slide Number Placeholder 3">
            <a:extLst>
              <a:ext uri="{FF2B5EF4-FFF2-40B4-BE49-F238E27FC236}">
                <a16:creationId xmlns:a16="http://schemas.microsoft.com/office/drawing/2014/main" id="{BD718BCC-2C3C-4434-BF68-88809B3210F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spTree>
    <p:extLst>
      <p:ext uri="{BB962C8B-B14F-4D97-AF65-F5344CB8AC3E}">
        <p14:creationId xmlns:p14="http://schemas.microsoft.com/office/powerpoint/2010/main" val="200356118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12249</TotalTime>
  <Words>6997</Words>
  <Application>Microsoft Office PowerPoint</Application>
  <PresentationFormat>On-screen Show (4:3)</PresentationFormat>
  <Paragraphs>527</Paragraphs>
  <Slides>65</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Helvetica Neue</vt:lpstr>
      <vt:lpstr>Arial</vt:lpstr>
      <vt:lpstr>Calibri</vt:lpstr>
      <vt:lpstr>Cambria Math</vt:lpstr>
      <vt:lpstr>Tahoma</vt:lpstr>
      <vt:lpstr>Default Design</vt:lpstr>
      <vt:lpstr>L6  Imitation Learning</vt:lpstr>
      <vt:lpstr>Reinforcement Learning (RL)</vt:lpstr>
      <vt:lpstr>Model-Based vs. Model-Free RL</vt:lpstr>
      <vt:lpstr>RL Reward Function</vt:lpstr>
      <vt:lpstr>RL Reward Function Issues</vt:lpstr>
      <vt:lpstr>Amazon DeepRacer</vt:lpstr>
      <vt:lpstr>PowerPoint Presentation</vt:lpstr>
      <vt:lpstr>Example Reward Function</vt:lpstr>
      <vt:lpstr>Imitation Learning (IL)</vt:lpstr>
      <vt:lpstr>Behavior Cloning (BC)</vt:lpstr>
      <vt:lpstr>SL vs. BC</vt:lpstr>
      <vt:lpstr>Distributional Shift in IL/BC</vt:lpstr>
      <vt:lpstr>Direct Policy Learning (DPL)</vt:lpstr>
      <vt:lpstr>TODO Two Variants of DPL</vt:lpstr>
      <vt:lpstr>Inverse Reinforcement Learning (IRL)</vt:lpstr>
      <vt:lpstr>IRL Details</vt:lpstr>
      <vt:lpstr>Two Variants of IRL</vt:lpstr>
      <vt:lpstr>PowerPoint Presentation</vt:lpstr>
      <vt:lpstr>Advantages of Mid-to-Mid</vt:lpstr>
      <vt:lpstr>Early Projects of IL (BC) Applied to AD</vt:lpstr>
      <vt:lpstr>PilotNet [Bojarski 2016]</vt:lpstr>
      <vt:lpstr>Training Method</vt:lpstr>
      <vt:lpstr>Data Collection System</vt:lpstr>
      <vt:lpstr>Training Data Augmentation</vt:lpstr>
      <vt:lpstr>Training Data Augmentation Details</vt:lpstr>
      <vt:lpstr>Driving Simulator</vt:lpstr>
      <vt:lpstr>PilotNet</vt:lpstr>
      <vt:lpstr>Visualization of Salient Objects</vt:lpstr>
      <vt:lpstr>Visualization Method</vt:lpstr>
      <vt:lpstr>On-Road Tests</vt:lpstr>
      <vt:lpstr>Chauffeurnet [Bansal 2018]</vt:lpstr>
      <vt:lpstr>Abstract</vt:lpstr>
      <vt:lpstr>BC Experiments</vt:lpstr>
      <vt:lpstr>ChauffeurNet Experiments</vt:lpstr>
      <vt:lpstr>ChauffeurNet Input/Output</vt:lpstr>
      <vt:lpstr>ChauffeurNet Input/Output in Detail</vt:lpstr>
      <vt:lpstr>Rendered inputs and outputs</vt:lpstr>
      <vt:lpstr>ChauffeurNet Architecture</vt:lpstr>
      <vt:lpstr>PowerPoint Presentation</vt:lpstr>
      <vt:lpstr>ChauffeurNet Details</vt:lpstr>
      <vt:lpstr>Beyond Pure Imitation</vt:lpstr>
      <vt:lpstr>Trajectory Perturbation</vt:lpstr>
      <vt:lpstr>Collision Loss</vt:lpstr>
      <vt:lpstr>Imitation Dropout </vt:lpstr>
      <vt:lpstr>PowerPoint Presentation</vt:lpstr>
      <vt:lpstr>IL with Safety [Chen 2019]</vt:lpstr>
      <vt:lpstr>Abstract</vt:lpstr>
      <vt:lpstr>Framework Overview</vt:lpstr>
      <vt:lpstr>Deep Imitation Learning</vt:lpstr>
      <vt:lpstr>DNN Architecture &amp; Loss Function</vt:lpstr>
      <vt:lpstr>Data Collection and Augmentation</vt:lpstr>
      <vt:lpstr>Trajectory Tracking Controller</vt:lpstr>
      <vt:lpstr>Longitudinal Controller</vt:lpstr>
      <vt:lpstr>Lateral Controller</vt:lpstr>
      <vt:lpstr>Safety Enhancement Controller</vt:lpstr>
      <vt:lpstr>Safety Index</vt:lpstr>
      <vt:lpstr>Safety Index Illustration</vt:lpstr>
      <vt:lpstr>State Safe Set and Control Safe Set</vt:lpstr>
      <vt:lpstr>Safe Control Command</vt:lpstr>
      <vt:lpstr>Conditional IL (CIL) [Codevilla 2018]</vt:lpstr>
      <vt:lpstr>Standard IL Limitations</vt:lpstr>
      <vt:lpstr>Command Conditional IL</vt:lpstr>
      <vt:lpstr>Two Architectures</vt:lpstr>
      <vt:lpstr>Data Augmentation</vt:lpstr>
      <vt:lpstr>Comparisons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895</cp:revision>
  <dcterms:created xsi:type="dcterms:W3CDTF">2006-04-25T21:28:16Z</dcterms:created>
  <dcterms:modified xsi:type="dcterms:W3CDTF">2021-03-28T11:14:29Z</dcterms:modified>
</cp:coreProperties>
</file>